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321" r:id="rId3"/>
    <p:sldId id="322" r:id="rId4"/>
    <p:sldId id="325" r:id="rId5"/>
    <p:sldId id="327" r:id="rId6"/>
    <p:sldId id="259" r:id="rId7"/>
    <p:sldId id="260" r:id="rId8"/>
    <p:sldId id="352" r:id="rId9"/>
    <p:sldId id="338" r:id="rId10"/>
    <p:sldId id="326" r:id="rId11"/>
    <p:sldId id="339" r:id="rId12"/>
    <p:sldId id="341" r:id="rId13"/>
    <p:sldId id="342" r:id="rId14"/>
    <p:sldId id="262" r:id="rId15"/>
    <p:sldId id="348" r:id="rId16"/>
    <p:sldId id="333" r:id="rId18"/>
    <p:sldId id="340" r:id="rId19"/>
    <p:sldId id="357" r:id="rId20"/>
    <p:sldId id="343" r:id="rId21"/>
    <p:sldId id="331" r:id="rId22"/>
    <p:sldId id="346" r:id="rId23"/>
    <p:sldId id="335" r:id="rId24"/>
    <p:sldId id="356" r:id="rId25"/>
    <p:sldId id="332" r:id="rId26"/>
    <p:sldId id="353" r:id="rId27"/>
    <p:sldId id="336" r:id="rId28"/>
    <p:sldId id="355" r:id="rId29"/>
    <p:sldId id="328" r:id="rId30"/>
    <p:sldId id="265" r:id="rId31"/>
    <p:sldId id="272" r:id="rId32"/>
    <p:sldId id="273" r:id="rId33"/>
    <p:sldId id="358" r:id="rId34"/>
    <p:sldId id="354" r:id="rId35"/>
    <p:sldId id="350" r:id="rId36"/>
    <p:sldId id="34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customXml" Target="../customXml/item3.xml"/><Relationship Id="rId42" Type="http://schemas.openxmlformats.org/officeDocument/2006/relationships/customXml" Target="../customXml/item2.xml"/><Relationship Id="rId41" Type="http://schemas.openxmlformats.org/officeDocument/2006/relationships/customXml" Target="../customXml/item1.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webp"/></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altLang="en-US"/>
              <a:t>Presented by: [Your Name]</a:t>
            </a:r>
            <a:endParaRPr lang="en-US" altLang="en-US"/>
          </a:p>
          <a:p>
            <a:pPr>
              <a:buNone/>
            </a:pPr>
            <a:r>
              <a:rPr lang="en-US" altLang="en-US"/>
              <a:t>Organization: Wadhwani Foundation / WGDT</a:t>
            </a:r>
            <a:endParaRPr lang="en-US"/>
          </a:p>
        </p:txBody>
      </p:sp>
      <p:sp>
        <p:nvSpPr>
          <p:cNvPr id="2" name="Title 1"/>
          <p:cNvSpPr>
            <a:spLocks noGrp="1"/>
          </p:cNvSpPr>
          <p:nvPr>
            <p:ph type="ctrTitle"/>
          </p:nvPr>
        </p:nvSpPr>
        <p:spPr>
          <a:xfrm>
            <a:off x="5194935" y="1412875"/>
            <a:ext cx="5039995" cy="2672080"/>
          </a:xfrm>
        </p:spPr>
        <p:txBody>
          <a:bodyPr>
            <a:noAutofit/>
          </a:bodyPr>
          <a:lstStyle/>
          <a:p>
            <a:r>
              <a:rPr lang="en-US" sz="4400" b="1">
                <a:effectLst>
                  <a:outerShdw blurRad="38100" dist="38100" dir="2700000" algn="tl">
                    <a:srgbClr val="000000">
                      <a:alpha val="43137"/>
                    </a:srgbClr>
                  </a:outerShdw>
                </a:effectLst>
                <a:sym typeface="+mn-ea"/>
              </a:rPr>
              <a:t>Understanding </a:t>
            </a:r>
            <a:r>
              <a:rPr sz="4400" b="1">
                <a:effectLst>
                  <a:outerShdw blurRad="38100" dist="38100" dir="2700000" algn="tl">
                    <a:srgbClr val="000000">
                      <a:alpha val="43137"/>
                    </a:srgbClr>
                  </a:outerShdw>
                </a:effectLst>
                <a:sym typeface="+mn-ea"/>
              </a:rPr>
              <a:t>Supervised and Unsupervised Learning</a:t>
            </a:r>
            <a:endParaRPr lang="en-US" sz="4400" b="1" dirty="0">
              <a:effectLst>
                <a:outerShdw blurRad="38100" dist="38100" dir="2700000" algn="tl">
                  <a:srgbClr val="000000">
                    <a:alpha val="43137"/>
                  </a:srgbClr>
                </a:outerShdw>
              </a:effectLst>
              <a:sym typeface="+mn-ea"/>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5427980" y="4912995"/>
            <a:ext cx="6096000" cy="640080"/>
          </a:xfrm>
          <a:prstGeom prst="rect">
            <a:avLst/>
          </a:prstGeom>
          <a:noFill/>
        </p:spPr>
        <p:txBody>
          <a:bodyPr wrap="square" rtlCol="0" anchor="t">
            <a:noAutofit/>
          </a:bodyPr>
          <a:p>
            <a:r>
              <a:rPr lang="en-US" b="1" dirty="0">
                <a:sym typeface="+mn-ea"/>
              </a:rPr>
              <a:t>Presented by:</a:t>
            </a:r>
            <a:r>
              <a:rPr lang="en-US" dirty="0">
                <a:sym typeface="+mn-ea"/>
              </a:rPr>
              <a:t> MD Shahil </a:t>
            </a:r>
            <a:br>
              <a:rPr lang="en-US" dirty="0">
                <a:sym typeface="+mn-ea"/>
              </a:rPr>
            </a:br>
            <a:r>
              <a:rPr b="1">
                <a:sym typeface="+mn-ea"/>
              </a:rPr>
              <a:t>Organization</a:t>
            </a:r>
            <a:r>
              <a:rPr lang="en-US" b="1">
                <a:sym typeface="+mn-ea"/>
              </a:rPr>
              <a:t>:</a:t>
            </a:r>
            <a:r>
              <a:rPr b="1">
                <a:sym typeface="+mn-ea"/>
              </a:rPr>
              <a:t> </a:t>
            </a:r>
            <a:r>
              <a:rPr>
                <a:sym typeface="+mn-ea"/>
              </a:rPr>
              <a:t>-</a:t>
            </a:r>
            <a:r>
              <a:rPr lang="en-US" dirty="0">
                <a:sym typeface="+mn-ea"/>
              </a:rPr>
              <a:t>Wadhwani Foundation / WGDT</a:t>
            </a:r>
            <a:endParaRPr lang="en-US" dirty="0">
              <a:sym typeface="+mn-ea"/>
            </a:endParaRPr>
          </a:p>
        </p:txBody>
      </p:sp>
      <p:sp>
        <p:nvSpPr>
          <p:cNvPr id="6" name="Text Box 5"/>
          <p:cNvSpPr txBox="1"/>
          <p:nvPr/>
        </p:nvSpPr>
        <p:spPr>
          <a:xfrm>
            <a:off x="7166610" y="4130675"/>
            <a:ext cx="4935855" cy="368300"/>
          </a:xfrm>
          <a:prstGeom prst="rect">
            <a:avLst/>
          </a:prstGeom>
          <a:noFill/>
        </p:spPr>
        <p:txBody>
          <a:bodyPr wrap="square" rtlCol="0" anchor="t">
            <a:spAutoFit/>
          </a:bodyPr>
          <a:p>
            <a:r>
              <a:rPr lang="en-US" dirty="0">
                <a:sym typeface="+mn-ea"/>
              </a:rPr>
              <a:t> A Simple Overview </a:t>
            </a:r>
            <a:endParaRPr lang="en-US"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10220" b="13260"/>
          <a:stretch>
            <a:fillRect/>
          </a:stretch>
        </p:blipFill>
        <p:spPr>
          <a:xfrm>
            <a:off x="3084195" y="1460500"/>
            <a:ext cx="7385050" cy="4122420"/>
          </a:xfrm>
          <a:prstGeom prst="rect">
            <a:avLst/>
          </a:prstGeom>
        </p:spPr>
      </p:pic>
      <p:sp>
        <p:nvSpPr>
          <p:cNvPr id="4" name="Text Box 3"/>
          <p:cNvSpPr txBox="1"/>
          <p:nvPr/>
        </p:nvSpPr>
        <p:spPr>
          <a:xfrm>
            <a:off x="434340" y="323215"/>
            <a:ext cx="6096000" cy="1137285"/>
          </a:xfrm>
          <a:prstGeom prst="rect">
            <a:avLst/>
          </a:prstGeom>
          <a:noFill/>
        </p:spPr>
        <p:txBody>
          <a:bodyPr wrap="square" rtlCol="0" anchor="t">
            <a:spAutoFit/>
          </a:bodyPr>
          <a:p>
            <a:r>
              <a:rPr lang="en-US" sz="2800" b="1">
                <a:solidFill>
                  <a:srgbClr val="C00000"/>
                </a:solidFill>
                <a:latin typeface="Arial" panose="020B0604020202020204" pitchFamily="34" charset="0"/>
                <a:cs typeface="Arial" panose="020B0604020202020204" pitchFamily="34" charset="0"/>
                <a:sym typeface="+mn-ea"/>
              </a:rPr>
              <a:t>In ML we divide data into 2 Parts</a:t>
            </a:r>
            <a:endParaRPr lang="en-US" sz="2800" b="1">
              <a:solidFill>
                <a:srgbClr val="C00000"/>
              </a:solidFill>
              <a:latin typeface="Arial" panose="020B0604020202020204" pitchFamily="34" charset="0"/>
              <a:cs typeface="Arial" panose="020B0604020202020204" pitchFamily="34" charset="0"/>
            </a:endParaRPr>
          </a:p>
          <a:p>
            <a:pPr indent="457200"/>
            <a:r>
              <a:rPr lang="en-US" sz="2000">
                <a:sym typeface="+mn-ea"/>
              </a:rPr>
              <a:t>1. Label data</a:t>
            </a:r>
            <a:endParaRPr lang="en-US" sz="2000"/>
          </a:p>
          <a:p>
            <a:pPr indent="457200"/>
            <a:r>
              <a:rPr lang="en-US" sz="2000">
                <a:sym typeface="+mn-ea"/>
              </a:rPr>
              <a:t>2. Unlabel data</a:t>
            </a:r>
            <a:endParaRPr lang="en-US" sz="20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4WE6N"/>
          <p:cNvPicPr>
            <a:picLocks noChangeAspect="1"/>
          </p:cNvPicPr>
          <p:nvPr/>
        </p:nvPicPr>
        <p:blipFill>
          <a:blip r:embed="rId1"/>
          <a:srcRect r="5947"/>
          <a:stretch>
            <a:fillRect/>
          </a:stretch>
        </p:blipFill>
        <p:spPr>
          <a:xfrm>
            <a:off x="979170" y="0"/>
            <a:ext cx="10464165" cy="3539490"/>
          </a:xfrm>
          <a:prstGeom prst="rect">
            <a:avLst/>
          </a:prstGeom>
        </p:spPr>
      </p:pic>
      <p:pic>
        <p:nvPicPr>
          <p:cNvPr id="8" name="Picture 7" descr="xqnJr"/>
          <p:cNvPicPr>
            <a:picLocks noChangeAspect="1"/>
          </p:cNvPicPr>
          <p:nvPr/>
        </p:nvPicPr>
        <p:blipFill>
          <a:blip r:embed="rId2"/>
          <a:srcRect r="10098"/>
          <a:stretch>
            <a:fillRect/>
          </a:stretch>
        </p:blipFill>
        <p:spPr>
          <a:xfrm>
            <a:off x="2477135" y="3539490"/>
            <a:ext cx="7237095" cy="2762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925" y="0"/>
            <a:ext cx="8832215" cy="63912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225280" y="3103880"/>
            <a:ext cx="2966720" cy="961390"/>
            <a:chOff x="14528" y="4888"/>
            <a:chExt cx="4672" cy="1514"/>
          </a:xfrm>
        </p:grpSpPr>
        <p:sp>
          <p:nvSpPr>
            <p:cNvPr id="3" name="Rounded Rectangle 2"/>
            <p:cNvSpPr/>
            <p:nvPr/>
          </p:nvSpPr>
          <p:spPr>
            <a:xfrm>
              <a:off x="14892" y="4888"/>
              <a:ext cx="4050" cy="1515"/>
            </a:xfrm>
            <a:prstGeom prst="roundRect">
              <a:avLst/>
            </a:prstGeom>
            <a:solidFill>
              <a:srgbClr val="7030A0"/>
            </a:solidFill>
            <a:ln>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528" y="4999"/>
              <a:ext cx="4672" cy="1307"/>
            </a:xfrm>
            <a:prstGeom prst="rect">
              <a:avLst/>
            </a:prstGeom>
            <a:noFill/>
          </p:spPr>
          <p:txBody>
            <a:bodyPr wrap="square" rtlCol="0">
              <a:spAutoFit/>
            </a:bodyPr>
            <a:p>
              <a:pPr algn="ctr"/>
              <a:r>
                <a:rPr lang="en-US" sz="24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Semi-Supervised </a:t>
              </a:r>
              <a:endParaRPr lang="en-US" sz="24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24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Learning</a:t>
              </a:r>
              <a:endParaRPr lang="en-US" sz="24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pic>
        <p:nvPicPr>
          <p:cNvPr id="5" name="Picture 4"/>
          <p:cNvPicPr/>
          <p:nvPr/>
        </p:nvPicPr>
        <p:blipFill>
          <a:blip r:embed="rId2"/>
          <a:srcRect l="5802" t="64583" r="73104" b="9583"/>
          <a:stretch>
            <a:fillRect/>
          </a:stretch>
        </p:blipFill>
        <p:spPr>
          <a:xfrm>
            <a:off x="9976485" y="5570855"/>
            <a:ext cx="1463675" cy="820420"/>
          </a:xfrm>
          <a:prstGeom prst="rect">
            <a:avLst/>
          </a:prstGeom>
        </p:spPr>
      </p:pic>
      <p:pic>
        <p:nvPicPr>
          <p:cNvPr id="6" name="Picture 5"/>
          <p:cNvPicPr/>
          <p:nvPr/>
        </p:nvPicPr>
        <p:blipFill>
          <a:blip r:embed="rId2"/>
          <a:srcRect t="16870" r="73104" b="50213"/>
          <a:stretch>
            <a:fillRect/>
          </a:stretch>
        </p:blipFill>
        <p:spPr>
          <a:xfrm>
            <a:off x="9571355" y="4306570"/>
            <a:ext cx="2028190" cy="1023620"/>
          </a:xfrm>
          <a:prstGeom prst="rect">
            <a:avLst/>
          </a:prstGeom>
        </p:spPr>
      </p:pic>
      <p:cxnSp>
        <p:nvCxnSpPr>
          <p:cNvPr id="9" name="Elbow Connector 8"/>
          <p:cNvCxnSpPr/>
          <p:nvPr/>
        </p:nvCxnSpPr>
        <p:spPr>
          <a:xfrm>
            <a:off x="7659370" y="2581275"/>
            <a:ext cx="3052445" cy="428625"/>
          </a:xfrm>
          <a:prstGeom prst="bentConnector3">
            <a:avLst>
              <a:gd name="adj1" fmla="val 100083"/>
            </a:avLst>
          </a:prstGeom>
        </p:spPr>
        <p:style>
          <a:lnRef idx="2">
            <a:schemeClr val="accent1"/>
          </a:lnRef>
          <a:fillRef idx="0">
            <a:srgbClr val="FFFFFF"/>
          </a:fillRef>
          <a:effectRef idx="0">
            <a:srgbClr val="FFFFFF"/>
          </a:effectRef>
          <a:fontRef idx="minor">
            <a:schemeClr val="tx1"/>
          </a:fontRef>
        </p:style>
      </p:cxnSp>
      <p:sp>
        <p:nvSpPr>
          <p:cNvPr id="10" name="Text Box 9"/>
          <p:cNvSpPr txBox="1"/>
          <p:nvPr/>
        </p:nvSpPr>
        <p:spPr>
          <a:xfrm>
            <a:off x="0" y="89535"/>
            <a:ext cx="2813050" cy="1198880"/>
          </a:xfrm>
          <a:prstGeom prst="rect">
            <a:avLst/>
          </a:prstGeom>
          <a:noFill/>
        </p:spPr>
        <p:txBody>
          <a:bodyPr wrap="square" rtlCol="0" anchor="t">
            <a:spAutoFit/>
          </a:bodyPr>
          <a:p>
            <a:r>
              <a:rPr lang="en-US" sz="2400" b="1">
                <a:solidFill>
                  <a:srgbClr val="C00000"/>
                </a:solidFill>
                <a:latin typeface="Arial" panose="020B0604020202020204" pitchFamily="34" charset="0"/>
                <a:cs typeface="Arial" panose="020B0604020202020204" pitchFamily="34" charset="0"/>
                <a:sym typeface="+mn-ea"/>
              </a:rPr>
              <a:t>Based on data We Divide ML in Different Types</a:t>
            </a:r>
            <a:endParaRPr lang="en-US" sz="2400" b="1">
              <a:solidFill>
                <a:srgbClr val="C00000"/>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t="50948" r="25804"/>
          <a:stretch>
            <a:fillRect/>
          </a:stretch>
        </p:blipFill>
        <p:spPr bwMode="auto">
          <a:xfrm>
            <a:off x="549275" y="3072765"/>
            <a:ext cx="7118985" cy="2546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p:cNvPicPr>
            <a:picLocks noChangeAspect="1" noChangeArrowheads="1"/>
          </p:cNvPicPr>
          <p:nvPr/>
        </p:nvPicPr>
        <p:blipFill>
          <a:blip r:embed="rId1">
            <a:extLst>
              <a:ext uri="{28A0092B-C50C-407E-A947-70E740481C1C}">
                <a14:useLocalDpi xmlns:a14="http://schemas.microsoft.com/office/drawing/2010/main" val="0"/>
              </a:ext>
            </a:extLst>
          </a:blip>
          <a:srcRect t="-1406" r="37915" b="49052"/>
          <a:stretch>
            <a:fillRect/>
          </a:stretch>
        </p:blipFill>
        <p:spPr bwMode="auto">
          <a:xfrm>
            <a:off x="676275" y="354330"/>
            <a:ext cx="5956935" cy="2718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605155" y="104775"/>
            <a:ext cx="10600055" cy="61899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p:nvPr/>
        </p:nvPicPr>
        <p:blipFill>
          <a:blip r:embed="rId1"/>
          <a:srcRect t="4367" b="4248"/>
          <a:stretch>
            <a:fillRect/>
          </a:stretch>
        </p:blipFill>
        <p:spPr>
          <a:xfrm>
            <a:off x="979170" y="0"/>
            <a:ext cx="10186670" cy="63760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ai-02-00026-g001"/>
          <p:cNvPicPr>
            <a:picLocks noChangeAspect="1"/>
          </p:cNvPicPr>
          <p:nvPr/>
        </p:nvPicPr>
        <p:blipFill>
          <a:blip r:embed="rId1"/>
          <a:stretch>
            <a:fillRect/>
          </a:stretch>
        </p:blipFill>
        <p:spPr>
          <a:xfrm>
            <a:off x="5588635" y="2533650"/>
            <a:ext cx="6603365" cy="3871595"/>
          </a:xfrm>
          <a:prstGeom prst="rect">
            <a:avLst/>
          </a:prstGeom>
        </p:spPr>
      </p:pic>
      <p:sp>
        <p:nvSpPr>
          <p:cNvPr id="2" name="Text Box 1"/>
          <p:cNvSpPr txBox="1"/>
          <p:nvPr/>
        </p:nvSpPr>
        <p:spPr>
          <a:xfrm>
            <a:off x="308610" y="82550"/>
            <a:ext cx="8604885" cy="4099560"/>
          </a:xfrm>
          <a:prstGeom prst="rect">
            <a:avLst/>
          </a:prstGeom>
          <a:noFill/>
        </p:spPr>
        <p:txBody>
          <a:bodyPr wrap="square" rtlCol="0" anchor="t">
            <a:noAutofit/>
          </a:bodyPr>
          <a:p>
            <a:pPr>
              <a:buFont typeface="Arial" panose="020B0604020202020204" pitchFamily="34" charset="0"/>
              <a:buChar char="•"/>
            </a:pPr>
            <a:r>
              <a:rPr lang="en-US" dirty="0">
                <a:sym typeface="+mn-ea"/>
              </a:rPr>
              <a:t>In supervised learning, we teach the machine using data that includes both </a:t>
            </a:r>
            <a:r>
              <a:rPr lang="en-US" b="1" dirty="0">
                <a:sym typeface="+mn-ea"/>
              </a:rPr>
              <a:t>inputs</a:t>
            </a:r>
            <a:r>
              <a:rPr lang="en-US" dirty="0">
                <a:sym typeface="+mn-ea"/>
              </a:rPr>
              <a:t> (features) and </a:t>
            </a:r>
            <a:r>
              <a:rPr lang="en-US" b="1" dirty="0">
                <a:sym typeface="+mn-ea"/>
              </a:rPr>
              <a:t>correct outputs</a:t>
            </a:r>
            <a:r>
              <a:rPr lang="en-US" dirty="0">
                <a:sym typeface="+mn-ea"/>
              </a:rPr>
              <a:t> (labels).</a:t>
            </a:r>
            <a:endParaRPr lang="en-US" dirty="0">
              <a:sym typeface="+mn-ea"/>
            </a:endParaRPr>
          </a:p>
          <a:p>
            <a:pPr>
              <a:buFont typeface="Arial" panose="020B0604020202020204" pitchFamily="34" charset="0"/>
              <a:buChar char="•"/>
            </a:pPr>
            <a:endParaRPr lang="en-US" dirty="0"/>
          </a:p>
          <a:p>
            <a:pPr>
              <a:buFont typeface="Arial" panose="020B0604020202020204" pitchFamily="34" charset="0"/>
              <a:buChar char="•"/>
            </a:pPr>
            <a:r>
              <a:rPr lang="en-US" dirty="0">
                <a:sym typeface="+mn-ea"/>
              </a:rPr>
              <a:t>The goal is to make predictions for new, unseen data based on the learning.</a:t>
            </a:r>
            <a:endParaRPr lang="en-US" dirty="0"/>
          </a:p>
          <a:p>
            <a:pPr>
              <a:buNone/>
            </a:pPr>
            <a:endParaRPr lang="en-US" b="1" dirty="0">
              <a:sym typeface="+mn-ea"/>
            </a:endParaRPr>
          </a:p>
          <a:p>
            <a:pPr>
              <a:buNone/>
            </a:pPr>
            <a:r>
              <a:rPr lang="en-US" b="1" dirty="0">
                <a:solidFill>
                  <a:srgbClr val="C00000"/>
                </a:solidFill>
                <a:sym typeface="+mn-ea"/>
              </a:rPr>
              <a:t>Example in Agriculture:</a:t>
            </a:r>
            <a:endParaRPr lang="en-US" b="1" dirty="0">
              <a:solidFill>
                <a:srgbClr val="C00000"/>
              </a:solidFill>
              <a:sym typeface="+mn-ea"/>
            </a:endParaRPr>
          </a:p>
          <a:p>
            <a:pPr>
              <a:buNone/>
            </a:pPr>
            <a:endParaRPr lang="en-US" dirty="0"/>
          </a:p>
          <a:p>
            <a:pPr>
              <a:buFont typeface="Arial" panose="020B0604020202020204" pitchFamily="34" charset="0"/>
              <a:buChar char="•"/>
            </a:pPr>
            <a:r>
              <a:rPr lang="en-US" b="1" dirty="0">
                <a:sym typeface="+mn-ea"/>
              </a:rPr>
              <a:t>Crop Disease Detection:</a:t>
            </a:r>
            <a:r>
              <a:rPr lang="en-US" dirty="0">
                <a:sym typeface="+mn-ea"/>
              </a:rPr>
              <a:t> Train the model with images of healthy vs. diseased crops, then predict whether a new crop is diseased or healthy.</a:t>
            </a:r>
            <a:endParaRPr lang="en-US" dirty="0">
              <a:sym typeface="+mn-ea"/>
            </a:endParaRPr>
          </a:p>
          <a:p>
            <a:pPr>
              <a:buFont typeface="Arial" panose="020B0604020202020204" pitchFamily="34" charset="0"/>
              <a:buChar char="•"/>
            </a:pPr>
            <a:endParaRPr lang="en-US" dirty="0">
              <a:sym typeface="+mn-ea"/>
            </a:endParaRPr>
          </a:p>
        </p:txBody>
      </p:sp>
      <p:sp>
        <p:nvSpPr>
          <p:cNvPr id="7" name="Text Box 6"/>
          <p:cNvSpPr txBox="1"/>
          <p:nvPr/>
        </p:nvSpPr>
        <p:spPr>
          <a:xfrm>
            <a:off x="214630" y="3069590"/>
            <a:ext cx="5677535" cy="3081020"/>
          </a:xfrm>
          <a:prstGeom prst="rect">
            <a:avLst/>
          </a:prstGeom>
          <a:noFill/>
        </p:spPr>
        <p:txBody>
          <a:bodyPr wrap="square" rtlCol="0" anchor="t">
            <a:noAutofit/>
          </a:bodyPr>
          <a:p>
            <a:pPr>
              <a:buNone/>
            </a:pPr>
            <a:r>
              <a:rPr lang="en-US" b="1" dirty="0">
                <a:solidFill>
                  <a:srgbClr val="C00000"/>
                </a:solidFill>
                <a:effectLst>
                  <a:outerShdw blurRad="38100" dist="38100" dir="2700000" algn="tl">
                    <a:srgbClr val="000000">
                      <a:alpha val="43137"/>
                    </a:srgbClr>
                  </a:outerShdw>
                </a:effectLst>
                <a:sym typeface="+mn-ea"/>
              </a:rPr>
              <a:t>Example – Predicting Crop Yield</a:t>
            </a:r>
            <a:endParaRPr lang="en-US" b="1" dirty="0">
              <a:solidFill>
                <a:srgbClr val="C00000"/>
              </a:solidFill>
              <a:effectLst>
                <a:outerShdw blurRad="38100" dist="38100" dir="2700000" algn="tl">
                  <a:srgbClr val="000000">
                    <a:alpha val="43137"/>
                  </a:srgbClr>
                </a:outerShdw>
              </a:effectLst>
            </a:endParaRPr>
          </a:p>
          <a:p>
            <a:pPr>
              <a:buFont typeface="Arial" panose="020B0604020202020204" pitchFamily="34" charset="0"/>
              <a:buChar char="•"/>
            </a:pPr>
            <a:r>
              <a:rPr lang="en-US" b="1" dirty="0">
                <a:sym typeface="+mn-ea"/>
              </a:rPr>
              <a:t>Scenario:</a:t>
            </a:r>
            <a:r>
              <a:rPr lang="en-US" dirty="0">
                <a:sym typeface="+mn-ea"/>
              </a:rPr>
              <a:t> You have data from past years: weather, soil quality, water availability, etc.</a:t>
            </a:r>
            <a:endParaRPr lang="en-US" dirty="0">
              <a:sym typeface="+mn-ea"/>
            </a:endParaRPr>
          </a:p>
          <a:p>
            <a:pPr>
              <a:buFont typeface="Arial" panose="020B0604020202020204" pitchFamily="34" charset="0"/>
              <a:buChar char="•"/>
            </a:pPr>
            <a:endParaRPr lang="en-US" dirty="0"/>
          </a:p>
          <a:p>
            <a:pPr>
              <a:buFont typeface="Arial" panose="020B0604020202020204" pitchFamily="34" charset="0"/>
              <a:buChar char="•"/>
            </a:pPr>
            <a:r>
              <a:rPr lang="en-US" dirty="0">
                <a:sym typeface="+mn-ea"/>
              </a:rPr>
              <a:t>The system learns from this data (input-output relationships) to predict how much yield a crop will produce in future seasons.</a:t>
            </a:r>
            <a:endParaRPr lang="en-US" dirty="0">
              <a:sym typeface="+mn-ea"/>
            </a:endParaRPr>
          </a:p>
          <a:p>
            <a:pPr>
              <a:buFont typeface="Arial" panose="020B0604020202020204" pitchFamily="34" charset="0"/>
              <a:buChar char="•"/>
            </a:pPr>
            <a:endParaRPr lang="en-US" dirty="0"/>
          </a:p>
          <a:p>
            <a:pPr>
              <a:buNone/>
            </a:pPr>
            <a:r>
              <a:rPr lang="en-US" b="1" dirty="0">
                <a:sym typeface="+mn-ea"/>
              </a:rPr>
              <a:t>Key Outcome:</a:t>
            </a:r>
            <a:r>
              <a:rPr lang="en-US" dirty="0">
                <a:sym typeface="+mn-ea"/>
              </a:rPr>
              <a:t> Predict crop yield based on historical data.</a:t>
            </a:r>
            <a:endParaRPr lang="en-US" dirty="0"/>
          </a:p>
          <a:p>
            <a:endParaRPr lang="en-US" b="1" dirty="0">
              <a:sym typeface="+mn-ea"/>
            </a:endParaRPr>
          </a:p>
          <a:p>
            <a:r>
              <a:rPr lang="en-US" b="1" dirty="0">
                <a:sym typeface="+mn-ea"/>
              </a:rPr>
              <a:t>Visual:</a:t>
            </a:r>
            <a:r>
              <a:rPr lang="en-US" dirty="0">
                <a:sym typeface="+mn-ea"/>
              </a:rPr>
              <a:t> Show a graph with weather and soil data vs. crop yield.</a:t>
            </a:r>
            <a:endParaRPr lang="en-US" dirty="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5631180"/>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dirty="0">
              <a:sym typeface="+mn-ea"/>
            </a:endParaRPr>
          </a:p>
          <a:p>
            <a:pPr marL="457200" indent="-457200" algn="l">
              <a:buFont typeface="Arial" panose="020B0604020202020204" pitchFamily="34" charset="0"/>
              <a:buChar char="•"/>
            </a:pPr>
            <a:r>
              <a:rPr lang="en-US" dirty="0">
                <a:sym typeface="+mn-ea"/>
              </a:rPr>
              <a:t>Training a Machine (model) on labeled data (known input-output pairs) to make predictions.</a:t>
            </a:r>
            <a:endParaRPr lang="en-US" dirty="0">
              <a:sym typeface="+mn-ea"/>
            </a:endParaRPr>
          </a:p>
          <a:p>
            <a:pPr>
              <a:buFont typeface="Arial" panose="020B0604020202020204" pitchFamily="34" charset="0"/>
              <a:buChar char="•"/>
            </a:pPr>
            <a:endParaRPr lang="en-US">
              <a:sym typeface="+mn-ea"/>
            </a:endParaRPr>
          </a:p>
          <a:p>
            <a:pPr lvl="1">
              <a:buFont typeface="Arial" panose="020B0604020202020204" pitchFamily="34" charset="0"/>
              <a:buChar char="•"/>
            </a:pPr>
            <a:r>
              <a:rPr>
                <a:sym typeface="+mn-ea"/>
              </a:rPr>
              <a:t>Supervised Learning uses labeled data to train models.</a:t>
            </a:r>
            <a:endParaRPr>
              <a:sym typeface="+mn-ea"/>
            </a:endParaRPr>
          </a:p>
          <a:p>
            <a:pPr lvl="1">
              <a:buFont typeface="Arial" panose="020B0604020202020204" pitchFamily="34" charset="0"/>
              <a:buChar char="•"/>
            </a:pPr>
            <a:endParaRPr lang="en-US" dirty="0">
              <a:sym typeface="+mn-ea"/>
            </a:endParaRPr>
          </a:p>
          <a:p>
            <a:pPr lvl="1">
              <a:buFont typeface="Arial" panose="020B0604020202020204" pitchFamily="34" charset="0"/>
              <a:buChar char="•"/>
            </a:pPr>
            <a:r>
              <a:rPr lang="en-US" b="1">
                <a:sym typeface="+mn-ea"/>
              </a:rPr>
              <a:t>Senerio</a:t>
            </a:r>
            <a:r>
              <a:rPr>
                <a:sym typeface="+mn-ea"/>
              </a:rPr>
              <a:t>: If we provide a model with past crop yield data along with weather conditions, it can predict future yields.</a:t>
            </a:r>
            <a:endParaRPr>
              <a:sym typeface="+mn-ea"/>
            </a:endParaRPr>
          </a:p>
          <a:p>
            <a:pPr lvl="1">
              <a:buFont typeface="Arial" panose="020B0604020202020204" pitchFamily="34" charset="0"/>
              <a:buChar char="•"/>
            </a:pPr>
            <a:endParaRPr lang="en-IN" sz="1800" dirty="0">
              <a:latin typeface="Comic Sans MS" panose="030F0702030302020204" pitchFamily="66" charset="0"/>
            </a:endParaRPr>
          </a:p>
          <a:p>
            <a:pPr lvl="1">
              <a:buFont typeface="Arial" panose="020B0604020202020204" pitchFamily="34" charset="0"/>
              <a:buChar char="•"/>
            </a:pPr>
            <a:r>
              <a:rPr lang="en-US" b="1">
                <a:latin typeface="Arial" panose="020B0604020202020204" pitchFamily="34" charset="0"/>
                <a:cs typeface="Arial" panose="020B0604020202020204" pitchFamily="34" charset="0"/>
                <a:sym typeface="+mn-ea"/>
              </a:rPr>
              <a:t>Examples:</a:t>
            </a:r>
            <a:endParaRPr>
              <a:latin typeface="Arial" panose="020B0604020202020204" pitchFamily="34" charset="0"/>
              <a:cs typeface="Arial" panose="020B0604020202020204" pitchFamily="34" charset="0"/>
              <a:sym typeface="+mn-ea"/>
            </a:endParaRPr>
          </a:p>
          <a:p>
            <a:pPr lvl="1">
              <a:buFont typeface="Arial" panose="020B0604020202020204" pitchFamily="34" charset="0"/>
              <a:buChar char="•"/>
            </a:pPr>
            <a:r>
              <a:rPr>
                <a:latin typeface="Arial" panose="020B0604020202020204" pitchFamily="34" charset="0"/>
                <a:cs typeface="Arial" panose="020B0604020202020204" pitchFamily="34" charset="0"/>
                <a:sym typeface="+mn-ea"/>
              </a:rPr>
              <a:t>1. Crop Yield Prediction - Predicting future crop yield based on past data.</a:t>
            </a:r>
            <a:endParaRPr>
              <a:latin typeface="Arial" panose="020B0604020202020204" pitchFamily="34" charset="0"/>
              <a:cs typeface="Arial" panose="020B0604020202020204" pitchFamily="34" charset="0"/>
              <a:sym typeface="+mn-ea"/>
            </a:endParaRPr>
          </a:p>
          <a:p>
            <a:pPr lvl="1">
              <a:buFont typeface="Arial" panose="020B0604020202020204" pitchFamily="34" charset="0"/>
              <a:buChar char="•"/>
            </a:pPr>
            <a:r>
              <a:rPr>
                <a:latin typeface="Arial" panose="020B0604020202020204" pitchFamily="34" charset="0"/>
                <a:cs typeface="Arial" panose="020B0604020202020204" pitchFamily="34" charset="0"/>
                <a:sym typeface="+mn-ea"/>
              </a:rPr>
              <a:t>2. Pest Detection - Identifying crop diseases using images.</a:t>
            </a:r>
            <a:endParaRPr>
              <a:latin typeface="Arial" panose="020B0604020202020204" pitchFamily="34" charset="0"/>
              <a:cs typeface="Arial" panose="020B0604020202020204" pitchFamily="34" charset="0"/>
              <a:sym typeface="+mn-ea"/>
            </a:endParaRPr>
          </a:p>
          <a:p>
            <a:pPr lvl="1">
              <a:buFont typeface="Arial" panose="020B0604020202020204" pitchFamily="34" charset="0"/>
              <a:buChar char="•"/>
            </a:pPr>
            <a:r>
              <a:rPr>
                <a:latin typeface="Arial" panose="020B0604020202020204" pitchFamily="34" charset="0"/>
                <a:cs typeface="Arial" panose="020B0604020202020204" pitchFamily="34" charset="0"/>
                <a:sym typeface="+mn-ea"/>
              </a:rPr>
              <a:t>3. Weather Forecasting - Using past climate data to predict upcoming conditions.</a:t>
            </a:r>
            <a:endParaRPr lang="en-US">
              <a:latin typeface="Arial" panose="020B0604020202020204" pitchFamily="34" charset="0"/>
              <a:cs typeface="Arial" panose="020B0604020202020204" pitchFamily="34" charset="0"/>
              <a:sym typeface="+mn-ea"/>
            </a:endParaRPr>
          </a:p>
          <a:p>
            <a:pPr lvl="1">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4020" y="0"/>
            <a:ext cx="10067925" cy="460375"/>
          </a:xfrm>
          <a:prstGeom prst="rect">
            <a:avLst/>
          </a:prstGeom>
          <a:noFill/>
        </p:spPr>
        <p:txBody>
          <a:bodyPr wrap="square" rtlCol="0" anchor="t">
            <a:spAutoFit/>
          </a:bodyPr>
          <a:p>
            <a:r>
              <a:rPr lang="en-US" sz="2400" b="1">
                <a:solidFill>
                  <a:srgbClr val="C00000"/>
                </a:solidFill>
                <a:latin typeface="Arial" panose="020B0604020202020204" pitchFamily="34" charset="0"/>
                <a:cs typeface="Arial" panose="020B0604020202020204" pitchFamily="34" charset="0"/>
                <a:sym typeface="+mn-ea"/>
              </a:rPr>
              <a:t>Based on Label data We Divide Supervised Learning into 2 Parts</a:t>
            </a:r>
            <a:endParaRPr lang="en-US" sz="2400" b="1">
              <a:solidFill>
                <a:srgbClr val="C00000"/>
              </a:solidFill>
              <a:latin typeface="Arial" panose="020B0604020202020204" pitchFamily="34" charset="0"/>
              <a:cs typeface="Arial" panose="020B0604020202020204" pitchFamily="34" charset="0"/>
            </a:endParaRPr>
          </a:p>
        </p:txBody>
      </p:sp>
      <p:pic>
        <p:nvPicPr>
          <p:cNvPr id="5" name="Picture 4"/>
          <p:cNvPicPr/>
          <p:nvPr/>
        </p:nvPicPr>
        <p:blipFill>
          <a:blip r:embed="rId1"/>
          <a:srcRect l="11400" t="14238" r="9300" b="20175"/>
          <a:stretch>
            <a:fillRect/>
          </a:stretch>
        </p:blipFill>
        <p:spPr>
          <a:xfrm>
            <a:off x="2686685" y="563880"/>
            <a:ext cx="6042660" cy="26238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19735" y="285115"/>
            <a:ext cx="7839075" cy="4841875"/>
          </a:xfrm>
          <a:prstGeom prst="rect">
            <a:avLst/>
          </a:prstGeom>
        </p:spPr>
        <p:txBody>
          <a:bodyPr wrap="square">
            <a:spAutoFit/>
          </a:bodyPr>
          <a:p>
            <a:pPr>
              <a:spcAft>
                <a:spcPct val="60000"/>
              </a:spcAft>
            </a:pPr>
            <a:r>
              <a:rPr sz="22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Topics Covered in This Session</a:t>
            </a:r>
            <a:endParaRPr sz="22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sz="2000" b="1">
                <a:sym typeface="+mn-ea"/>
              </a:rPr>
              <a:t>The Role of Technology in Today’s Era </a:t>
            </a:r>
            <a:endParaRPr sz="2000"/>
          </a:p>
          <a:p>
            <a:pPr marL="1257300" lvl="2" indent="-342900">
              <a:lnSpc>
                <a:spcPct val="180000"/>
              </a:lnSpc>
              <a:buFont typeface="Arial" panose="020B0604020202020204" pitchFamily="34" charset="0"/>
              <a:buChar char="•"/>
            </a:pPr>
            <a:r>
              <a:rPr sz="2000" b="1"/>
              <a:t>Introduction to Machine Learning</a:t>
            </a:r>
            <a:endParaRPr sz="2000"/>
          </a:p>
          <a:p>
            <a:pPr marL="1257300" lvl="2" indent="-342900">
              <a:lnSpc>
                <a:spcPct val="180000"/>
              </a:lnSpc>
              <a:buFont typeface="Arial" panose="020B0604020202020204" pitchFamily="34" charset="0"/>
              <a:buChar char="•"/>
            </a:pPr>
            <a:r>
              <a:rPr sz="2000" b="1"/>
              <a:t>What is Machine Learning?</a:t>
            </a:r>
            <a:r>
              <a:rPr sz="2000"/>
              <a:t> </a:t>
            </a:r>
            <a:endParaRPr sz="2000"/>
          </a:p>
          <a:p>
            <a:pPr marL="1257300" lvl="2" indent="-342900">
              <a:lnSpc>
                <a:spcPct val="180000"/>
              </a:lnSpc>
              <a:buFont typeface="Arial" panose="020B0604020202020204" pitchFamily="34" charset="0"/>
              <a:buChar char="•"/>
            </a:pPr>
            <a:r>
              <a:rPr sz="2000" b="1"/>
              <a:t>Why Do We Need Machine Learning?</a:t>
            </a:r>
            <a:r>
              <a:rPr sz="2000"/>
              <a:t> </a:t>
            </a:r>
            <a:endParaRPr sz="2000"/>
          </a:p>
          <a:p>
            <a:pPr marL="1257300" lvl="2" indent="-342900">
              <a:lnSpc>
                <a:spcPct val="180000"/>
              </a:lnSpc>
              <a:buFont typeface="Arial" panose="020B0604020202020204" pitchFamily="34" charset="0"/>
              <a:buChar char="•"/>
            </a:pPr>
            <a:r>
              <a:rPr sz="2000" b="1"/>
              <a:t>How Does Machine Learning Work?</a:t>
            </a:r>
            <a:endParaRPr sz="2000"/>
          </a:p>
          <a:p>
            <a:pPr marL="1257300" lvl="2" indent="-342900">
              <a:lnSpc>
                <a:spcPct val="180000"/>
              </a:lnSpc>
              <a:buFont typeface="Arial" panose="020B0604020202020204" pitchFamily="34" charset="0"/>
              <a:buChar char="•"/>
            </a:pPr>
            <a:r>
              <a:rPr sz="2000" b="1"/>
              <a:t>Types of Machine Learning </a:t>
            </a:r>
            <a:endParaRPr lang="en-US" sz="2000"/>
          </a:p>
          <a:p>
            <a:pPr marL="1257300" lvl="2" indent="-342900">
              <a:lnSpc>
                <a:spcPct val="180000"/>
              </a:lnSpc>
              <a:buFont typeface="Arial" panose="020B0604020202020204" pitchFamily="34" charset="0"/>
              <a:buChar char="•"/>
            </a:pPr>
            <a:r>
              <a:rPr sz="2000" b="1"/>
              <a:t>Where Do Supervised and Unsupervised Learning Fit In? </a:t>
            </a:r>
            <a:endParaRPr sz="2000" b="1"/>
          </a:p>
          <a:p>
            <a:pPr marL="1257300" lvl="2" indent="-342900">
              <a:lnSpc>
                <a:spcPct val="180000"/>
              </a:lnSpc>
              <a:buFont typeface="Arial" panose="020B0604020202020204" pitchFamily="34" charset="0"/>
              <a:buChar char="•"/>
            </a:pPr>
            <a:r>
              <a:rPr sz="2000" b="1"/>
              <a:t>Supervised vs. Unsupervised Learning</a:t>
            </a:r>
            <a:r>
              <a:rPr sz="2000"/>
              <a:t>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t="49737" r="75923"/>
          <a:stretch>
            <a:fillRect/>
          </a:stretch>
        </p:blipFill>
        <p:spPr bwMode="auto">
          <a:xfrm>
            <a:off x="8797290" y="2299335"/>
            <a:ext cx="231013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stretch>
            <a:fillRect/>
          </a:stretch>
        </p:blipFill>
        <p:spPr>
          <a:xfrm>
            <a:off x="1804035" y="3012440"/>
            <a:ext cx="6106795" cy="3373120"/>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regression-vs.-classification"/>
          <p:cNvPicPr>
            <a:picLocks noChangeAspect="1"/>
          </p:cNvPicPr>
          <p:nvPr/>
        </p:nvPicPr>
        <p:blipFill>
          <a:blip r:embed="rId3"/>
          <a:srcRect l="2549" t="49594" r="8418"/>
          <a:stretch>
            <a:fillRect/>
          </a:stretch>
        </p:blipFill>
        <p:spPr>
          <a:xfrm>
            <a:off x="264160" y="96520"/>
            <a:ext cx="6386830" cy="29159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7835900" y="0"/>
            <a:ext cx="4356100" cy="6311900"/>
          </a:xfrm>
          <a:prstGeom prst="rect">
            <a:avLst/>
          </a:prstGeom>
        </p:spPr>
      </p:pic>
      <p:sp>
        <p:nvSpPr>
          <p:cNvPr id="4" name="Text Box 3"/>
          <p:cNvSpPr txBox="1"/>
          <p:nvPr/>
        </p:nvSpPr>
        <p:spPr>
          <a:xfrm>
            <a:off x="603885" y="2882265"/>
            <a:ext cx="4461510" cy="368300"/>
          </a:xfrm>
          <a:prstGeom prst="rect">
            <a:avLst/>
          </a:prstGeom>
          <a:noFill/>
        </p:spPr>
        <p:txBody>
          <a:bodyPr wrap="square" rtlCol="0">
            <a:spAutoFit/>
          </a:bodyPr>
          <a:p>
            <a:r>
              <a:rPr lang="en-US"/>
              <a:t>Here Based on temprature find Yied value</a:t>
            </a:r>
            <a:endParaRPr lang="en-US"/>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l="24732" t="50948" r="50536"/>
          <a:stretch>
            <a:fillRect/>
          </a:stretch>
        </p:blipFill>
        <p:spPr bwMode="auto">
          <a:xfrm>
            <a:off x="843280" y="3545840"/>
            <a:ext cx="2372995" cy="2546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gression-vs.-classification"/>
          <p:cNvPicPr>
            <a:picLocks noChangeAspect="1"/>
          </p:cNvPicPr>
          <p:nvPr/>
        </p:nvPicPr>
        <p:blipFill>
          <a:blip r:embed="rId3"/>
          <a:srcRect l="1438" r="4396" b="46937"/>
          <a:stretch>
            <a:fillRect/>
          </a:stretch>
        </p:blipFill>
        <p:spPr>
          <a:xfrm>
            <a:off x="73025" y="82550"/>
            <a:ext cx="5903595" cy="2682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457200" y="274638"/>
            <a:ext cx="8229600" cy="1143000"/>
          </a:xfrm>
          <a:prstGeom prst="rect">
            <a:avLst/>
          </a:prstGeom>
        </p:spPr>
        <p:txBody>
          <a:bodyPr vert="horz" lIns="91440" tIns="45720" rIns="91440" bIns="45720" rtlCol="0" anchor="ctr">
            <a:normAutofit fontScale="7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b="1">
                <a:solidFill>
                  <a:srgbClr val="C00000"/>
                </a:solidFill>
              </a:rPr>
              <a:t>Supervised Learning in Agriculture</a:t>
            </a:r>
            <a:endParaRPr b="1">
              <a:solidFill>
                <a:srgbClr val="C00000"/>
              </a:solidFill>
            </a:endParaRPr>
          </a:p>
        </p:txBody>
      </p:sp>
      <p:sp>
        <p:nvSpPr>
          <p:cNvPr id="3" name="Content Placeholder 2"/>
          <p:cNvSpPr>
            <a:spLocks noGrp="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t>1. Crop Yield Prediction - Predicting future crop yield based on past data.</a:t>
            </a:r>
          </a:p>
          <a:p>
            <a:r>
              <a:t>2. Pest Detection - Identifying crop diseases using images.</a:t>
            </a:r>
          </a:p>
          <a:p>
            <a:r>
              <a:t>3. Weather Forecasting - Using past climate data to predict upcoming conditions.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130935" y="0"/>
            <a:ext cx="8818880" cy="6372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0"/>
                <a:lumOff val="2876"/>
                <a:alphaOff val="0"/>
              </a:schemeClr>
            </a:fillRef>
            <a:effectRef idx="3">
              <a:schemeClr val="accent2">
                <a:hueOff val="-485121"/>
                <a:satOff val="-27970"/>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5939155"/>
          </a:xfrm>
          <a:prstGeom prst="rect">
            <a:avLst/>
          </a:prstGeom>
          <a:noFill/>
        </p:spPr>
        <p:txBody>
          <a:bodyPr wrap="square">
            <a:spAutoFit/>
          </a:bodyPr>
          <a:lstStyle/>
          <a:p>
            <a:pPr marL="342900" indent="-342900">
              <a:buFont typeface="Arial" panose="020B0604020202020204" pitchFamily="34" charset="0"/>
              <a:buChar char="•"/>
            </a:pPr>
            <a:r>
              <a:rPr lang="en-US" sz="2000" i="0" dirty="0">
                <a:effectLst/>
                <a:latin typeface="Comic Sans MS" panose="030F0702030302020204" pitchFamily="66" charset="0"/>
              </a:rPr>
              <a:t>Unsupervised Learning is a machine learning technique in which the users do not need to supervise the model.</a:t>
            </a:r>
            <a:endParaRPr lang="en-US" sz="2000" i="0" dirty="0">
              <a:effectLst/>
              <a:latin typeface="Comic Sans MS" panose="030F0702030302020204" pitchFamily="66" charset="0"/>
            </a:endParaRPr>
          </a:p>
          <a:p>
            <a:pPr marL="342900" indent="-342900">
              <a:buFont typeface="Arial" panose="020B0604020202020204" pitchFamily="34" charset="0"/>
              <a:buChar char="•"/>
            </a:pPr>
            <a:endParaRPr lang="en-US" sz="2000" i="0" dirty="0">
              <a:effectLst/>
              <a:latin typeface="Comic Sans MS" panose="030F0702030302020204" pitchFamily="66" charset="0"/>
            </a:endParaRPr>
          </a:p>
          <a:p>
            <a:pPr marL="342900" indent="-342900">
              <a:buFont typeface="Arial" panose="020B0604020202020204" pitchFamily="34" charset="0"/>
              <a:buChar char="•"/>
            </a:pPr>
            <a:r>
              <a:rPr lang="en-US" sz="2000" dirty="0">
                <a:sym typeface="+mn-ea"/>
              </a:rPr>
              <a:t>Unsupervised learning looks for patterns in data without labels or outcomes.</a:t>
            </a:r>
            <a:endParaRPr lang="en-US" sz="2000" dirty="0"/>
          </a:p>
          <a:p>
            <a:pPr marL="342900" indent="-342900">
              <a:buFont typeface="Arial" panose="020B0604020202020204" pitchFamily="34" charset="0"/>
              <a:buChar char="•"/>
            </a:pPr>
            <a:r>
              <a:rPr lang="en-US" sz="2000" dirty="0">
                <a:sym typeface="+mn-ea"/>
              </a:rPr>
              <a:t>It identifies structures like groups, trends, or relationships hidden within the data.</a:t>
            </a:r>
            <a:endParaRPr lang="en-US" sz="2000" dirty="0"/>
          </a:p>
          <a:p>
            <a:pPr marL="342900" indent="-342900">
              <a:buFont typeface="Arial" panose="020B0604020202020204" pitchFamily="34" charset="0"/>
              <a:buChar char="•"/>
            </a:pPr>
            <a:endParaRPr lang="en-IN" sz="2000" dirty="0">
              <a:latin typeface="Comic Sans MS" panose="030F0702030302020204" pitchFamily="66" charset="0"/>
            </a:endParaRPr>
          </a:p>
          <a:p>
            <a:pPr marL="342900" indent="-342900">
              <a:buFont typeface="Arial" panose="020B0604020202020204" pitchFamily="34" charset="0"/>
              <a:buChar char="•"/>
            </a:pPr>
            <a:r>
              <a:rPr sz="2000">
                <a:sym typeface="+mn-ea"/>
              </a:rPr>
              <a:t>Example: </a:t>
            </a:r>
            <a:endParaRPr sz="2000">
              <a:sym typeface="+mn-ea"/>
            </a:endParaRPr>
          </a:p>
          <a:p>
            <a:pPr marL="342900" indent="-342900">
              <a:buFont typeface="Arial" panose="020B0604020202020204" pitchFamily="34" charset="0"/>
              <a:buChar char="•"/>
            </a:pPr>
            <a:r>
              <a:rPr lang="en-US" sz="2000">
                <a:sym typeface="+mn-ea"/>
              </a:rPr>
              <a:t>1. </a:t>
            </a:r>
            <a:r>
              <a:rPr sz="2000">
                <a:sym typeface="+mn-ea"/>
              </a:rPr>
              <a:t>Grouping different types of soil based on characteristics.</a:t>
            </a:r>
            <a:endParaRPr sz="2000">
              <a:sym typeface="+mn-ea"/>
            </a:endParaRPr>
          </a:p>
          <a:p>
            <a:pPr marL="342900" indent="-342900">
              <a:buFont typeface="Arial" panose="020B0604020202020204" pitchFamily="34" charset="0"/>
              <a:buChar char="•"/>
            </a:pPr>
            <a:endParaRPr lang="en-IN" sz="2000" dirty="0">
              <a:latin typeface="Comic Sans MS" panose="030F0702030302020204" pitchFamily="66" charset="0"/>
            </a:endParaRPr>
          </a:p>
          <a:p>
            <a:pPr marL="342900" indent="-342900">
              <a:buFont typeface="Arial" panose="020B0604020202020204" pitchFamily="34" charset="0"/>
              <a:buChar char="•"/>
            </a:pPr>
            <a:r>
              <a:rPr lang="en-US" sz="2000">
                <a:sym typeface="+mn-ea"/>
              </a:rPr>
              <a:t>2.</a:t>
            </a:r>
            <a:r>
              <a:rPr sz="2000">
                <a:sym typeface="+mn-ea"/>
              </a:rPr>
              <a:t> Farmer Segmentation - Grouping farmers based on land size, crop type, or soil quality.</a:t>
            </a:r>
            <a:endParaRPr sz="2000">
              <a:sym typeface="+mn-ea"/>
            </a:endParaRPr>
          </a:p>
          <a:p>
            <a:pPr marL="342900" indent="-342900">
              <a:buFont typeface="Arial" panose="020B0604020202020204" pitchFamily="34" charset="0"/>
              <a:buChar char="•"/>
            </a:pPr>
            <a:endParaRPr sz="2000">
              <a:sym typeface="+mn-ea"/>
            </a:endParaRPr>
          </a:p>
          <a:p>
            <a:pPr marL="342900" indent="-342900">
              <a:buFont typeface="Arial" panose="020B0604020202020204" pitchFamily="34" charset="0"/>
              <a:buChar char="•"/>
            </a:pPr>
            <a:r>
              <a:rPr lang="en-US" sz="2000">
                <a:sym typeface="+mn-ea"/>
              </a:rPr>
              <a:t>3</a:t>
            </a:r>
            <a:r>
              <a:rPr sz="2000">
                <a:sym typeface="+mn-ea"/>
              </a:rPr>
              <a:t>. Market Price Anomaly Detection - Detecting unusual price changes in commodities.</a:t>
            </a:r>
            <a:endParaRPr sz="2000">
              <a:sym typeface="+mn-ea"/>
            </a:endParaRPr>
          </a:p>
          <a:p>
            <a:pPr marL="342900" indent="-342900">
              <a:buFont typeface="Arial" panose="020B0604020202020204" pitchFamily="34" charset="0"/>
              <a:buChar char="•"/>
            </a:pPr>
            <a:r>
              <a:rPr lang="en-US" sz="2000">
                <a:sym typeface="+mn-ea"/>
              </a:rPr>
              <a:t>4</a:t>
            </a:r>
            <a:r>
              <a:rPr sz="2000">
                <a:sym typeface="+mn-ea"/>
              </a:rPr>
              <a:t>. Soil Type Classification - Identifying soil characteristics for better crop selection.</a:t>
            </a:r>
            <a:endParaRPr sz="2000">
              <a:sym typeface="+mn-ea"/>
            </a:endParaRPr>
          </a:p>
          <a:p>
            <a:pPr marL="342900" indent="-342900">
              <a:buFont typeface="Arial" panose="020B0604020202020204" pitchFamily="34" charset="0"/>
              <a:buChar char="•"/>
            </a:pPr>
            <a:endParaRPr lang="en-IN" sz="2000" dirty="0">
              <a:latin typeface="Comic Sans MS" panose="030F0702030302020204" pitchFamily="66" charset="0"/>
              <a:sym typeface="+mn-ea"/>
            </a:endParaRPr>
          </a:p>
        </p:txBody>
      </p:sp>
      <p:pic>
        <p:nvPicPr>
          <p:cNvPr id="10" name="Picture 9"/>
          <p:cNvPicPr/>
          <p:nvPr/>
        </p:nvPicPr>
        <p:blipFill>
          <a:blip r:embed="rId1"/>
          <a:stretch>
            <a:fillRect/>
          </a:stretch>
        </p:blipFill>
        <p:spPr>
          <a:xfrm>
            <a:off x="0" y="2968625"/>
            <a:ext cx="4398010" cy="32181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04875" y="668655"/>
            <a:ext cx="5412105" cy="5520690"/>
          </a:xfrm>
          <a:prstGeom prst="rect">
            <a:avLst/>
          </a:prstGeom>
        </p:spPr>
      </p:pic>
      <p:sp>
        <p:nvSpPr>
          <p:cNvPr id="3" name="Text Box 2"/>
          <p:cNvSpPr txBox="1"/>
          <p:nvPr/>
        </p:nvSpPr>
        <p:spPr>
          <a:xfrm>
            <a:off x="6504305" y="337185"/>
            <a:ext cx="5080000" cy="2306955"/>
          </a:xfrm>
          <a:prstGeom prst="rect">
            <a:avLst/>
          </a:prstGeom>
        </p:spPr>
        <p:txBody>
          <a:bodyPr>
            <a:spAutoFit/>
          </a:bodyPr>
          <a:p>
            <a:pPr marL="0" indent="0" algn="l"/>
            <a:r>
              <a:rPr sz="1600" b="0" i="0">
                <a:solidFill>
                  <a:srgbClr val="273239"/>
                </a:solidFill>
                <a:latin typeface="Arial" panose="020B0604020202020204" pitchFamily="34" charset="0"/>
                <a:ea typeface="Nunito"/>
                <a:cs typeface="Arial" panose="020B0604020202020204" pitchFamily="34" charset="0"/>
              </a:rPr>
              <a:t>A is Mall data that contains information about its clients that subscribe to them. Once subscribed they are provided a membership card and the mall has complete information about the customer and his/her every purchase. </a:t>
            </a:r>
            <a:endParaRPr sz="1600" b="0" i="0">
              <a:solidFill>
                <a:srgbClr val="273239"/>
              </a:solidFill>
              <a:latin typeface="Arial" panose="020B0604020202020204" pitchFamily="34" charset="0"/>
              <a:ea typeface="Nunito"/>
              <a:cs typeface="Arial" panose="020B0604020202020204" pitchFamily="34" charset="0"/>
            </a:endParaRPr>
          </a:p>
          <a:p>
            <a:pPr marL="0" indent="0" algn="l"/>
            <a:endParaRPr sz="1600" b="0" i="0">
              <a:solidFill>
                <a:srgbClr val="273239"/>
              </a:solidFill>
              <a:latin typeface="Arial" panose="020B0604020202020204" pitchFamily="34" charset="0"/>
              <a:ea typeface="Nunito"/>
              <a:cs typeface="Arial" panose="020B0604020202020204" pitchFamily="34" charset="0"/>
            </a:endParaRPr>
          </a:p>
          <a:p>
            <a:pPr marL="0" indent="0" algn="l"/>
            <a:r>
              <a:rPr sz="1600" b="0" i="0">
                <a:solidFill>
                  <a:srgbClr val="273239"/>
                </a:solidFill>
                <a:latin typeface="Arial" panose="020B0604020202020204" pitchFamily="34" charset="0"/>
                <a:ea typeface="Nunito"/>
                <a:cs typeface="Arial" panose="020B0604020202020204" pitchFamily="34" charset="0"/>
              </a:rPr>
              <a:t>Now using this data and unsupervised learning techniques, the mall can easily group clients based on the parameters we are feeding in. </a:t>
            </a:r>
            <a:endParaRPr sz="1600" b="0" i="0">
              <a:solidFill>
                <a:srgbClr val="273239"/>
              </a:solidFill>
              <a:latin typeface="Arial" panose="020B0604020202020204" pitchFamily="34" charset="0"/>
              <a:ea typeface="Nunito"/>
              <a:cs typeface="Arial" panose="020B0604020202020204" pitchFamily="34" charset="0"/>
            </a:endParaRPr>
          </a:p>
        </p:txBody>
      </p:sp>
      <p:sp>
        <p:nvSpPr>
          <p:cNvPr id="5" name="Text Box 4"/>
          <p:cNvSpPr txBox="1"/>
          <p:nvPr/>
        </p:nvSpPr>
        <p:spPr>
          <a:xfrm>
            <a:off x="190500" y="208280"/>
            <a:ext cx="2280285" cy="460375"/>
          </a:xfrm>
          <a:prstGeom prst="rect">
            <a:avLst/>
          </a:prstGeom>
          <a:noFill/>
        </p:spPr>
        <p:txBody>
          <a:bodyPr wrap="square" rtlCol="0">
            <a:spAutoFit/>
          </a:bodyPr>
          <a:p>
            <a:r>
              <a:rPr lang="en-US" altLang="en-US" sz="2400" b="1">
                <a:solidFill>
                  <a:srgbClr val="C00000"/>
                </a:solidFill>
                <a:latin typeface="Arial" panose="020B0604020202020204" pitchFamily="34" charset="0"/>
                <a:cs typeface="Arial" panose="020B0604020202020204" pitchFamily="34" charset="0"/>
              </a:rPr>
              <a:t>Example</a:t>
            </a:r>
            <a:endParaRPr lang="en-US" altLang="en-US" sz="2400" b="1">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457200" y="274638"/>
            <a:ext cx="8229600" cy="1143000"/>
          </a:xfrm>
          <a:prstGeom prst="rect">
            <a:avLst/>
          </a:prstGeom>
        </p:spPr>
        <p:txBody>
          <a:bodyPr vert="horz" lIns="91440" tIns="45720" rIns="91440" bIns="45720" rtlCol="0" anchor="ctr">
            <a:normAutofit fontScale="7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t>Unsupervised Learning in Agriculture</a:t>
            </a:r>
          </a:p>
        </p:txBody>
      </p:sp>
      <p:sp>
        <p:nvSpPr>
          <p:cNvPr id="3" name="Content Placeholder 2"/>
          <p:cNvSpPr>
            <a:spLocks noGrp="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t>1. Farmer Segmentation - Grouping farmers based on land size, crop type, or soil quality.</a:t>
            </a:r>
          </a:p>
          <a:p>
            <a:r>
              <a:t>2. Market Price Anomaly Detection - Detecting unusual price changes in commodities.</a:t>
            </a:r>
          </a:p>
          <a:p>
            <a:r>
              <a:t>3. Soil Type Classification - Identifying soil characteristics for better crop selection.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092835" y="259715"/>
            <a:ext cx="8238490" cy="3538220"/>
          </a:xfrm>
          <a:prstGeom prst="rect">
            <a:avLst/>
          </a:prstGeom>
          <a:noFill/>
        </p:spPr>
        <p:txBody>
          <a:bodyPr wrap="square" rtlCol="0" anchor="t">
            <a:spAutoFit/>
          </a:bodyPr>
          <a:p>
            <a:pPr>
              <a:buNone/>
            </a:pPr>
            <a:r>
              <a:rPr lang="en-US" sz="2800" b="1" dirty="0">
                <a:solidFill>
                  <a:srgbClr val="C00000"/>
                </a:solidFill>
                <a:latin typeface="Arial" panose="020B0604020202020204" pitchFamily="34" charset="0"/>
                <a:cs typeface="Arial" panose="020B0604020202020204" pitchFamily="34" charset="0"/>
                <a:sym typeface="+mn-ea"/>
              </a:rPr>
              <a:t>Example 2. – Grouping Farmers by Needs</a:t>
            </a:r>
            <a:endParaRPr lang="en-US" sz="2800" b="1" dirty="0">
              <a:solidFill>
                <a:srgbClr val="C00000"/>
              </a:solidFill>
              <a:latin typeface="Arial" panose="020B0604020202020204" pitchFamily="34" charset="0"/>
              <a:cs typeface="Arial" panose="020B0604020202020204" pitchFamily="34" charset="0"/>
              <a:sym typeface="+mn-ea"/>
            </a:endParaRPr>
          </a:p>
          <a:p>
            <a:pPr>
              <a:buNone/>
            </a:pPr>
            <a:endParaRPr lang="en-US" sz="2800" b="1" dirty="0">
              <a:solidFill>
                <a:srgbClr val="C00000"/>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Char char="•"/>
            </a:pPr>
            <a:r>
              <a:rPr lang="en-US" sz="2000" b="1" dirty="0">
                <a:sym typeface="+mn-ea"/>
              </a:rPr>
              <a:t>Scenario:</a:t>
            </a:r>
            <a:endParaRPr lang="en-US" sz="2000" b="1" dirty="0">
              <a:sym typeface="+mn-ea"/>
            </a:endParaRPr>
          </a:p>
          <a:p>
            <a:pPr>
              <a:lnSpc>
                <a:spcPct val="120000"/>
              </a:lnSpc>
              <a:buFont typeface="Arial" panose="020B0604020202020204" pitchFamily="34" charset="0"/>
              <a:buChar char="•"/>
            </a:pPr>
            <a:r>
              <a:rPr lang="en-US" sz="2000" dirty="0">
                <a:sym typeface="+mn-ea"/>
              </a:rPr>
              <a:t> Analyzing purchasing behavior of farmers in different regions (data like types of seeds, tools, and fertilizers bought).</a:t>
            </a:r>
            <a:endParaRPr lang="en-US" sz="2000" dirty="0"/>
          </a:p>
          <a:p>
            <a:pPr>
              <a:lnSpc>
                <a:spcPct val="120000"/>
              </a:lnSpc>
              <a:buFont typeface="Arial" panose="020B0604020202020204" pitchFamily="34" charset="0"/>
              <a:buChar char="•"/>
            </a:pPr>
            <a:r>
              <a:rPr lang="en-US" sz="2000" dirty="0">
                <a:sym typeface="+mn-ea"/>
              </a:rPr>
              <a:t>The machine groups similar farmers together, helping create region-specific policies.</a:t>
            </a:r>
            <a:endParaRPr lang="en-US" sz="2000" dirty="0">
              <a:sym typeface="+mn-ea"/>
            </a:endParaRPr>
          </a:p>
          <a:p>
            <a:pPr>
              <a:lnSpc>
                <a:spcPct val="120000"/>
              </a:lnSpc>
              <a:buFont typeface="Arial" panose="020B0604020202020204" pitchFamily="34" charset="0"/>
              <a:buChar char="•"/>
            </a:pPr>
            <a:endParaRPr lang="en-US" sz="2000" b="1" dirty="0">
              <a:sym typeface="+mn-ea"/>
            </a:endParaRPr>
          </a:p>
          <a:p>
            <a:pPr>
              <a:lnSpc>
                <a:spcPct val="120000"/>
              </a:lnSpc>
              <a:buFont typeface="Arial" panose="020B0604020202020204" pitchFamily="34" charset="0"/>
              <a:buChar char="•"/>
            </a:pPr>
            <a:r>
              <a:rPr lang="en-US" sz="2000" b="1" dirty="0">
                <a:sym typeface="+mn-ea"/>
              </a:rPr>
              <a:t>Key Outcome:</a:t>
            </a:r>
            <a:r>
              <a:rPr lang="en-US" sz="2000" dirty="0">
                <a:sym typeface="+mn-ea"/>
              </a:rPr>
              <a:t> Create more targeted policies for different farmer segments.</a:t>
            </a:r>
            <a:endParaRPr lang="en-US" sz="2000" dirty="0">
              <a:sym typeface="+mn-ea"/>
            </a:endParaRPr>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l="49577" t="50948" r="25804"/>
          <a:stretch>
            <a:fillRect/>
          </a:stretch>
        </p:blipFill>
        <p:spPr bwMode="auto">
          <a:xfrm>
            <a:off x="9591675" y="3645535"/>
            <a:ext cx="2362200" cy="2546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936615" y="0"/>
            <a:ext cx="6255385" cy="6417945"/>
          </a:xfrm>
          <a:prstGeom prst="rect">
            <a:avLst/>
          </a:prstGeom>
        </p:spPr>
        <p:txBody>
          <a:bodyPr wrap="square">
            <a:noAutofit/>
          </a:bodyPr>
          <a:p>
            <a:pPr>
              <a:spcAft>
                <a:spcPct val="60000"/>
              </a:spcAft>
            </a:pPr>
            <a:r>
              <a:rPr sz="2800" b="1">
                <a:solidFill>
                  <a:srgbClr val="C00000"/>
                </a:solidFill>
              </a:rPr>
              <a:t>Tod</a:t>
            </a:r>
            <a:r>
              <a:rPr sz="2800" b="1">
                <a:solidFill>
                  <a:srgbClr val="C00000"/>
                </a:solidFill>
                <a:effectLst>
                  <a:outerShdw blurRad="38100" dist="38100" dir="2700000" algn="tl">
                    <a:srgbClr val="000000">
                      <a:alpha val="43137"/>
                    </a:srgbClr>
                  </a:outerShdw>
                </a:effectLst>
              </a:rPr>
              <a:t>ay’s Technology Era</a:t>
            </a:r>
            <a:endParaRPr sz="2800" b="1">
              <a:solidFill>
                <a:srgbClr val="C00000"/>
              </a:solidFill>
            </a:endParaRPr>
          </a:p>
          <a:p>
            <a:pPr>
              <a:buFont typeface="Arial" panose="020B0604020202020204"/>
              <a:buChar char="•"/>
            </a:pPr>
            <a:r>
              <a:rPr lang="en-US" sz="2000"/>
              <a:t> </a:t>
            </a:r>
            <a:r>
              <a:rPr sz="2000"/>
              <a:t>Rapid digital transformation is reshaping industries.</a:t>
            </a:r>
            <a:endParaRPr sz="2000"/>
          </a:p>
          <a:p>
            <a:pPr>
              <a:buFont typeface="Arial" panose="020B0604020202020204"/>
              <a:buChar char="•"/>
            </a:pPr>
            <a:r>
              <a:rPr lang="en-US" sz="2000">
                <a:sym typeface="+mn-ea"/>
              </a:rPr>
              <a:t> </a:t>
            </a:r>
            <a:r>
              <a:rPr sz="2000">
                <a:sym typeface="+mn-ea"/>
              </a:rPr>
              <a:t>AI and ML are transforming industries</a:t>
            </a:r>
            <a:endParaRPr sz="2000"/>
          </a:p>
          <a:p>
            <a:pPr>
              <a:buFont typeface="Arial" panose="020B0604020202020204"/>
              <a:buChar char="•"/>
            </a:pPr>
            <a:endParaRPr sz="2000"/>
          </a:p>
          <a:p>
            <a:pPr>
              <a:buFont typeface="Arial" panose="020B0604020202020204"/>
              <a:buChar char="•"/>
            </a:pPr>
            <a:r>
              <a:rPr sz="2000"/>
              <a:t>AI and automation are driving efficiency and decision-making.</a:t>
            </a:r>
            <a:endParaRPr sz="2000"/>
          </a:p>
          <a:p>
            <a:pPr indent="0">
              <a:buFont typeface="Arial" panose="020B0604020202020204"/>
              <a:buNone/>
            </a:pPr>
            <a:endParaRPr sz="2000"/>
          </a:p>
          <a:p>
            <a:pPr>
              <a:buFont typeface="Arial" panose="020B0604020202020204"/>
              <a:buChar char="•"/>
            </a:pPr>
            <a:r>
              <a:rPr sz="2000"/>
              <a:t>Data-driven technologies enhance productivity and policy-making.</a:t>
            </a:r>
            <a:endParaRPr sz="2000"/>
          </a:p>
          <a:p>
            <a:pPr indent="0">
              <a:buFont typeface="Arial" panose="020B0604020202020204"/>
              <a:buNone/>
            </a:pPr>
            <a:endParaRPr sz="2000"/>
          </a:p>
          <a:p>
            <a:pPr>
              <a:buFont typeface="Arial" panose="020B0604020202020204"/>
              <a:buChar char="•"/>
            </a:pPr>
            <a:r>
              <a:rPr sz="2000"/>
              <a:t>Machine Learning (ML) is at the core of these advancements.</a:t>
            </a:r>
            <a:endParaRPr sz="2000"/>
          </a:p>
          <a:p>
            <a:pPr marL="342900" indent="-342900">
              <a:buFont typeface="Arial" panose="020B0604020202020204" pitchFamily="34" charset="0"/>
              <a:buChar char="•"/>
            </a:pPr>
            <a:r>
              <a:rPr lang="en-US"/>
              <a:t>Example:- </a:t>
            </a:r>
            <a:endParaRPr lang="en-US"/>
          </a:p>
          <a:p>
            <a:pPr marL="800100" lvl="1" indent="-342900">
              <a:buFont typeface="Arial" panose="020B0604020202020204" pitchFamily="34" charset="0"/>
              <a:buChar char="•"/>
            </a:pPr>
            <a:r>
              <a:rPr lang="en-US" altLang="en-US">
                <a:sym typeface="+mn-ea"/>
              </a:rPr>
              <a:t>Predicting crop </a:t>
            </a:r>
            <a:r>
              <a:rPr lang="en-US" altLang="en-US"/>
              <a:t>diseases</a:t>
            </a:r>
            <a:endParaRPr lang="en-US" altLang="en-US"/>
          </a:p>
          <a:p>
            <a:pPr marL="800100" lvl="1" indent="-342900">
              <a:buFont typeface="Arial" panose="020B0604020202020204" pitchFamily="34" charset="0"/>
              <a:buChar char="•"/>
            </a:pPr>
            <a:r>
              <a:rPr lang="en-US" altLang="en-US">
                <a:sym typeface="+mn-ea"/>
              </a:rPr>
              <a:t>Grouping farmers based on behavior</a:t>
            </a:r>
            <a:endParaRPr lang="en-US" altLang="en-US"/>
          </a:p>
          <a:p>
            <a:pPr marL="800100" lvl="1" indent="-342900">
              <a:buFont typeface="Arial" panose="020B0604020202020204" pitchFamily="34" charset="0"/>
              <a:buChar char="•"/>
            </a:pPr>
            <a:r>
              <a:rPr lang="en-US" altLang="en-US">
                <a:sym typeface="+mn-ea"/>
              </a:rPr>
              <a:t>Detecting unusual patterns in farming data</a:t>
            </a:r>
            <a:endParaRPr lang="en-US" altLang="en-US"/>
          </a:p>
          <a:p>
            <a:pPr marL="800100" lvl="1" indent="-342900">
              <a:buFont typeface="Arial" panose="020B0604020202020204" pitchFamily="34" charset="0"/>
              <a:buChar char="•"/>
            </a:pPr>
            <a:r>
              <a:rPr lang="en-US" altLang="en-US"/>
              <a:t>Traffic Alerts (Online challan)</a:t>
            </a:r>
            <a:endParaRPr lang="en-US" altLang="en-US"/>
          </a:p>
        </p:txBody>
      </p:sp>
      <p:pic>
        <p:nvPicPr>
          <p:cNvPr id="4" name="Picture 3"/>
          <p:cNvPicPr/>
          <p:nvPr/>
        </p:nvPicPr>
        <p:blipFill>
          <a:blip r:embed="rId1"/>
          <a:stretch>
            <a:fillRect/>
          </a:stretch>
        </p:blipFill>
        <p:spPr>
          <a:xfrm>
            <a:off x="0" y="0"/>
            <a:ext cx="5937250" cy="641794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8030" y="313055"/>
            <a:ext cx="10716260" cy="460375"/>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pPr>
            <a:r>
              <a:rPr lang="en-US" altLang="en-US" sz="2400" b="1" dirty="0">
                <a:ln>
                  <a:noFill/>
                </a:ln>
                <a:solidFill>
                  <a:srgbClr val="C00000"/>
                </a:solidFill>
                <a:effectLst>
                  <a:outerShdw blurRad="38100" dist="38100" dir="2700000" algn="tl">
                    <a:srgbClr val="000000">
                      <a:alpha val="43137"/>
                    </a:srgbClr>
                  </a:outerShdw>
                </a:effectLst>
                <a:latin typeface="Arial" panose="020B0604020202020204" pitchFamily="34" charset="0"/>
                <a:sym typeface="+mn-ea"/>
              </a:rPr>
              <a:t>Key Differences Between Supervised and Unsupervised Learning</a:t>
            </a:r>
            <a:endParaRPr kumimoji="0" lang="en-US" altLang="en-US" sz="2400" b="1" i="0" u="none" strike="noStrike" cap="none" normalizeH="0" baseline="0" dirty="0">
              <a:ln>
                <a:noFill/>
              </a:ln>
              <a:solidFill>
                <a:srgbClr val="C00000"/>
              </a:solidFill>
              <a:effectLst>
                <a:outerShdw blurRad="38100" dist="38100" dir="2700000" algn="tl">
                  <a:srgbClr val="000000">
                    <a:alpha val="43137"/>
                  </a:srgbClr>
                </a:outerShdw>
              </a:effectLst>
              <a:latin typeface="Arial" panose="020B0604020202020204" pitchFamily="34" charset="0"/>
              <a:sym typeface="+mn-ea"/>
            </a:endParaRPr>
          </a:p>
        </p:txBody>
      </p:sp>
      <p:graphicFrame>
        <p:nvGraphicFramePr>
          <p:cNvPr id="3" name="Table 2"/>
          <p:cNvGraphicFramePr>
            <a:graphicFrameLocks noGrp="1"/>
          </p:cNvGraphicFramePr>
          <p:nvPr/>
        </p:nvGraphicFramePr>
        <p:xfrm>
          <a:off x="439284" y="1564217"/>
          <a:ext cx="10058400" cy="1463040"/>
        </p:xfrm>
        <a:graphic>
          <a:graphicData uri="http://schemas.openxmlformats.org/drawingml/2006/table">
            <a:tbl>
              <a:tblPr/>
              <a:tblGrid>
                <a:gridCol w="5029200"/>
                <a:gridCol w="5029200"/>
              </a:tblGrid>
              <a:tr h="0">
                <a:tc>
                  <a:txBody>
                    <a:bodyPr/>
                    <a:p>
                      <a:r>
                        <a:rPr lang="en-IN" b="1" dirty="0"/>
                        <a:t>Supervised Learning</a:t>
                      </a:r>
                      <a:endParaRPr lang="en-IN" dirty="0"/>
                    </a:p>
                  </a:txBody>
                  <a:tcPr anchor="ctr">
                    <a:lnL>
                      <a:noFill/>
                    </a:lnL>
                    <a:lnR>
                      <a:noFill/>
                    </a:lnR>
                    <a:lnT>
                      <a:noFill/>
                    </a:lnT>
                    <a:lnB>
                      <a:noFill/>
                    </a:lnB>
                    <a:noFill/>
                  </a:tcPr>
                </a:tc>
                <a:tc>
                  <a:txBody>
                    <a:bodyPr/>
                    <a:p>
                      <a:r>
                        <a:rPr lang="en-IN" b="1"/>
                        <a:t>Unsupervised Learning</a:t>
                      </a:r>
                      <a:endParaRPr lang="en-IN"/>
                    </a:p>
                  </a:txBody>
                  <a:tcPr anchor="ctr">
                    <a:lnL>
                      <a:noFill/>
                    </a:lnL>
                    <a:lnR>
                      <a:noFill/>
                    </a:lnR>
                    <a:lnT>
                      <a:noFill/>
                    </a:lnT>
                    <a:lnB>
                      <a:noFill/>
                    </a:lnB>
                    <a:noFill/>
                  </a:tcPr>
                </a:tc>
              </a:tr>
              <a:tr h="0">
                <a:tc>
                  <a:txBody>
                    <a:bodyPr/>
                    <a:p>
                      <a:r>
                        <a:rPr lang="en-US"/>
                        <a:t>Requires labeled data (input-output pairs)</a:t>
                      </a:r>
                      <a:endParaRPr lang="en-US"/>
                    </a:p>
                  </a:txBody>
                  <a:tcPr anchor="ctr">
                    <a:lnL>
                      <a:noFill/>
                    </a:lnL>
                    <a:lnR>
                      <a:noFill/>
                    </a:lnR>
                    <a:lnT>
                      <a:noFill/>
                    </a:lnT>
                    <a:lnB>
                      <a:noFill/>
                    </a:lnB>
                    <a:noFill/>
                  </a:tcPr>
                </a:tc>
                <a:tc>
                  <a:txBody>
                    <a:bodyPr/>
                    <a:p>
                      <a:r>
                        <a:rPr lang="en-US"/>
                        <a:t>Uses only input data (no labeled outcomes)</a:t>
                      </a:r>
                      <a:endParaRPr lang="en-US"/>
                    </a:p>
                  </a:txBody>
                  <a:tcPr anchor="ctr">
                    <a:lnL>
                      <a:noFill/>
                    </a:lnL>
                    <a:lnR>
                      <a:noFill/>
                    </a:lnR>
                    <a:lnT>
                      <a:noFill/>
                    </a:lnT>
                    <a:lnB>
                      <a:noFill/>
                    </a:lnB>
                    <a:noFill/>
                  </a:tcPr>
                </a:tc>
              </a:tr>
              <a:tr h="0">
                <a:tc>
                  <a:txBody>
                    <a:bodyPr/>
                    <a:p>
                      <a:r>
                        <a:rPr lang="en-US"/>
                        <a:t>Makes predictions based on past data</a:t>
                      </a:r>
                      <a:endParaRPr lang="en-US"/>
                    </a:p>
                  </a:txBody>
                  <a:tcPr anchor="ctr">
                    <a:lnL>
                      <a:noFill/>
                    </a:lnL>
                    <a:lnR>
                      <a:noFill/>
                    </a:lnR>
                    <a:lnT>
                      <a:noFill/>
                    </a:lnT>
                    <a:lnB>
                      <a:noFill/>
                    </a:lnB>
                    <a:noFill/>
                  </a:tcPr>
                </a:tc>
                <a:tc>
                  <a:txBody>
                    <a:bodyPr/>
                    <a:p>
                      <a:r>
                        <a:rPr lang="en-US"/>
                        <a:t>Finds patterns or groups in the data</a:t>
                      </a:r>
                      <a:endParaRPr lang="en-US"/>
                    </a:p>
                  </a:txBody>
                  <a:tcPr anchor="ctr">
                    <a:lnL>
                      <a:noFill/>
                    </a:lnL>
                    <a:lnR>
                      <a:noFill/>
                    </a:lnR>
                    <a:lnT>
                      <a:noFill/>
                    </a:lnT>
                    <a:lnB>
                      <a:noFill/>
                    </a:lnB>
                    <a:noFill/>
                  </a:tcPr>
                </a:tc>
              </a:tr>
              <a:tr h="0">
                <a:tc>
                  <a:txBody>
                    <a:bodyPr/>
                    <a:p>
                      <a:r>
                        <a:rPr lang="en-IN"/>
                        <a:t>Example: Crop Disease Detection</a:t>
                      </a:r>
                      <a:endParaRPr lang="en-IN"/>
                    </a:p>
                  </a:txBody>
                  <a:tcPr anchor="ctr">
                    <a:lnL>
                      <a:noFill/>
                    </a:lnL>
                    <a:lnR>
                      <a:noFill/>
                    </a:lnR>
                    <a:lnT>
                      <a:noFill/>
                    </a:lnT>
                    <a:lnB>
                      <a:noFill/>
                    </a:lnB>
                    <a:noFill/>
                  </a:tcPr>
                </a:tc>
                <a:tc>
                  <a:txBody>
                    <a:bodyPr/>
                    <a:p>
                      <a:r>
                        <a:rPr lang="en-US" dirty="0"/>
                        <a:t>Example: Grouping Farmers for Policy Targeting</a:t>
                      </a:r>
                      <a:endParaRPr lang="en-US" dirty="0"/>
                    </a:p>
                  </a:txBody>
                  <a:tcPr anchor="ctr">
                    <a:lnL>
                      <a:noFill/>
                    </a:lnL>
                    <a:lnR>
                      <a:noFill/>
                    </a:lnR>
                    <a:lnT>
                      <a:noFill/>
                    </a:lnT>
                    <a:lnB>
                      <a:noFill/>
                    </a:lnB>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a:spLocks noGrp="1"/>
          </p:cNvSpPr>
          <p:nvPr/>
        </p:nvSpPr>
        <p:spPr>
          <a:xfrm>
            <a:off x="2078355" y="11969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b="1">
                <a:solidFill>
                  <a:srgbClr val="C00000"/>
                </a:solidFill>
                <a:effectLst>
                  <a:outerShdw blurRad="38100" dist="38100" dir="2700000" algn="tl">
                    <a:srgbClr val="000000">
                      <a:alpha val="43137"/>
                    </a:srgbClr>
                  </a:outerShdw>
                </a:effectLst>
              </a:rPr>
              <a:t>Conclusion</a:t>
            </a:r>
            <a:endParaRPr b="1">
              <a:solidFill>
                <a:srgbClr val="C00000"/>
              </a:solidFill>
              <a:effectLst>
                <a:outerShdw blurRad="38100" dist="38100" dir="2700000" algn="tl">
                  <a:srgbClr val="000000">
                    <a:alpha val="43137"/>
                  </a:srgbClr>
                </a:outerShdw>
              </a:effectLst>
            </a:endParaRPr>
          </a:p>
        </p:txBody>
      </p:sp>
      <p:sp>
        <p:nvSpPr>
          <p:cNvPr id="4" name="Content Placeholder 2"/>
          <p:cNvSpPr>
            <a:spLocks noGrp="1"/>
          </p:cNvSpPr>
          <p:nvPr/>
        </p:nvSpPr>
        <p:spPr>
          <a:xfrm>
            <a:off x="2078355" y="1445260"/>
            <a:ext cx="8229600" cy="35756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t>• Supervised Learning helps in predictions based on past data.</a:t>
            </a:r>
          </a:p>
          <a:p>
            <a:pPr marL="0" indent="0">
              <a:buNone/>
            </a:pPr>
            <a:r>
              <a:t>• Unsupervised Learning finds hidden patterns in large datasets.</a:t>
            </a:r>
          </a:p>
          <a:p>
            <a:pPr marL="0" indent="0">
              <a:buNone/>
            </a:pPr>
            <a:r>
              <a:t>• Both methods can help policymakers make informed decisions in agriculture.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88435" y="2675255"/>
            <a:ext cx="4064000" cy="768350"/>
          </a:xfrm>
          <a:prstGeom prst="rect">
            <a:avLst/>
          </a:prstGeom>
          <a:noFill/>
        </p:spPr>
        <p:txBody>
          <a:bodyPr wrap="square" rtlCol="0">
            <a:spAutoFit/>
          </a:bodyPr>
          <a:p>
            <a:r>
              <a:rPr lang="en-US" sz="44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QUESTIONS?</a:t>
            </a:r>
            <a:endParaRPr lang="en-US" sz="44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40100" y="2570480"/>
            <a:ext cx="4064000" cy="1938020"/>
          </a:xfrm>
          <a:prstGeom prst="rect">
            <a:avLst/>
          </a:prstGeom>
          <a:noFill/>
        </p:spPr>
        <p:txBody>
          <a:bodyPr wrap="square" rtlCol="0">
            <a:spAutoFit/>
          </a:bodyPr>
          <a:p>
            <a:pPr algn="ctr"/>
            <a:r>
              <a:rPr lang="en-US" sz="60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a:t>
            </a:r>
            <a:endParaRPr lang="en-US" sz="6000" b="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13145" cy="50158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US" altLang="en-IN" sz="4400" dirty="0">
                <a:latin typeface="Comic Sans MS" panose="030F0702030302020204" pitchFamily="66" charset="0"/>
              </a:rPr>
              <a:t>We Use</a:t>
            </a:r>
            <a:endParaRPr lang="en-US" altLang="en-IN" sz="4400" dirty="0">
              <a:latin typeface="Comic Sans MS" panose="030F0702030302020204"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4370" y="306070"/>
            <a:ext cx="7579360" cy="5583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225425" y="73660"/>
            <a:ext cx="7329170" cy="521970"/>
          </a:xfrm>
          <a:prstGeom prst="rect">
            <a:avLst/>
          </a:prstGeom>
          <a:noFill/>
        </p:spPr>
        <p:txBody>
          <a:bodyPr wrap="square" rtlCol="0" anchor="t">
            <a:spAutoFit/>
          </a:bodyPr>
          <a:p>
            <a:pPr>
              <a:spcAft>
                <a:spcPct val="60000"/>
              </a:spcAft>
            </a:pPr>
            <a:r>
              <a:rPr sz="2800" b="1">
                <a:solidFill>
                  <a:srgbClr val="C00000"/>
                </a:solidFill>
                <a:effectLst>
                  <a:outerShdw blurRad="38100" dist="38100" dir="2700000" algn="tl">
                    <a:srgbClr val="000000">
                      <a:alpha val="43137"/>
                    </a:srgbClr>
                  </a:outerShdw>
                </a:effectLst>
                <a:sym typeface="+mn-ea"/>
              </a:rPr>
              <a:t>Today’s Technology Era</a:t>
            </a:r>
            <a:r>
              <a:rPr lang="en-US" sz="2800" b="1">
                <a:solidFill>
                  <a:srgbClr val="C00000"/>
                </a:solidFill>
                <a:effectLst>
                  <a:outerShdw blurRad="38100" dist="38100" dir="2700000" algn="tl">
                    <a:srgbClr val="000000">
                      <a:alpha val="43137"/>
                    </a:srgbClr>
                  </a:outerShdw>
                </a:effectLst>
                <a:sym typeface="+mn-ea"/>
              </a:rPr>
              <a:t> Based on AI </a:t>
            </a:r>
            <a:endParaRPr lang="en-US" sz="2800" b="1">
              <a:solidFill>
                <a:srgbClr val="C00000"/>
              </a:solidFill>
              <a:effectLst>
                <a:outerShdw blurRad="38100" dist="38100" dir="2700000" algn="tl">
                  <a:srgbClr val="000000">
                    <a:alpha val="43137"/>
                  </a:srgbClr>
                </a:outerShdw>
              </a:effectLst>
              <a:sym typeface="+mn-ea"/>
            </a:endParaRPr>
          </a:p>
        </p:txBody>
      </p:sp>
      <p:sp>
        <p:nvSpPr>
          <p:cNvPr id="3" name="Text Box 2"/>
          <p:cNvSpPr txBox="1"/>
          <p:nvPr/>
        </p:nvSpPr>
        <p:spPr>
          <a:xfrm>
            <a:off x="225425" y="5968365"/>
            <a:ext cx="5870575" cy="368300"/>
          </a:xfrm>
          <a:prstGeom prst="rect">
            <a:avLst/>
          </a:prstGeom>
          <a:noFill/>
        </p:spPr>
        <p:txBody>
          <a:bodyPr wrap="square" rtlCol="0">
            <a:spAutoFit/>
          </a:bodyPr>
          <a:p>
            <a:r>
              <a:rPr lang="en-US"/>
              <a:t>And Machine Learing is Core/Base of Artificial Intelligence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0380" y="244475"/>
            <a:ext cx="10058400" cy="887095"/>
          </a:xfrm>
        </p:spPr>
        <p:txBody>
          <a:bodyPr/>
          <a:lstStyle/>
          <a:p>
            <a:r>
              <a:rPr lang="en-US" sz="4400" b="1" dirty="0">
                <a:solidFill>
                  <a:srgbClr val="C00000"/>
                </a:solidFill>
                <a:sym typeface="+mn-ea"/>
              </a:rPr>
              <a:t>Introduction to Machine Learning</a:t>
            </a:r>
            <a:endParaRPr lang="en-US" sz="4400" b="1" dirty="0">
              <a:solidFill>
                <a:srgbClr val="C00000"/>
              </a:solidFill>
              <a:sym typeface="+mn-ea"/>
            </a:endParaRPr>
          </a:p>
        </p:txBody>
      </p:sp>
      <p:sp>
        <p:nvSpPr>
          <p:cNvPr id="4" name="Text Box 3"/>
          <p:cNvSpPr txBox="1"/>
          <p:nvPr/>
        </p:nvSpPr>
        <p:spPr>
          <a:xfrm>
            <a:off x="1040130" y="1131570"/>
            <a:ext cx="9968865" cy="3222625"/>
          </a:xfrm>
          <a:prstGeom prst="rect">
            <a:avLst/>
          </a:prstGeom>
          <a:noFill/>
        </p:spPr>
        <p:txBody>
          <a:bodyPr wrap="square" rtlCol="0" anchor="t">
            <a:spAutoFit/>
          </a:bodyPr>
          <a:p>
            <a:pPr>
              <a:buNone/>
            </a:pPr>
            <a:r>
              <a:rPr lang="en-US" sz="2000" b="1" dirty="0">
                <a:effectLst>
                  <a:outerShdw blurRad="38100" dist="38100" dir="2700000" algn="tl">
                    <a:srgbClr val="000000">
                      <a:alpha val="43137"/>
                    </a:srgbClr>
                  </a:outerShdw>
                </a:effectLst>
                <a:sym typeface="+mn-ea"/>
              </a:rPr>
              <a:t>What is Machine Learning?</a:t>
            </a:r>
            <a:endParaRPr lang="en-US" sz="2000" b="1" dirty="0">
              <a:effectLst>
                <a:outerShdw blurRad="38100" dist="38100" dir="2700000" algn="tl">
                  <a:srgbClr val="000000">
                    <a:alpha val="43137"/>
                  </a:srgbClr>
                </a:outerShdw>
              </a:effectLst>
            </a:endParaRPr>
          </a:p>
          <a:p>
            <a:pPr>
              <a:lnSpc>
                <a:spcPct val="130000"/>
              </a:lnSpc>
              <a:buFont typeface="Arial" panose="020B0604020202020204" pitchFamily="34" charset="0"/>
              <a:buChar char="•"/>
            </a:pPr>
            <a:r>
              <a:rPr lang="en-US" altLang="en-US" dirty="0">
                <a:effectLst/>
                <a:latin typeface="Arial" panose="020B0604020202020204" pitchFamily="34" charset="0"/>
                <a:cs typeface="Arial" panose="020B0604020202020204" pitchFamily="34" charset="0"/>
                <a:sym typeface="+mn-ea"/>
              </a:rPr>
              <a:t>ML is a branch of AI that enables computers to learn from data without explicit programming.</a:t>
            </a:r>
            <a:endParaRPr lang="en-US" altLang="en-US" dirty="0">
              <a:effectLst/>
              <a:latin typeface="Arial" panose="020B0604020202020204" pitchFamily="34" charset="0"/>
              <a:cs typeface="Arial" panose="020B0604020202020204" pitchFamily="34" charset="0"/>
              <a:sym typeface="+mn-ea"/>
            </a:endParaRPr>
          </a:p>
          <a:p>
            <a:pPr>
              <a:lnSpc>
                <a:spcPct val="130000"/>
              </a:lnSpc>
              <a:buFont typeface="Arial" panose="020B0604020202020204" pitchFamily="34" charset="0"/>
              <a:buChar char="•"/>
            </a:pPr>
            <a:r>
              <a:rPr lang="en-US" altLang="en-US" dirty="0">
                <a:effectLst/>
                <a:latin typeface="Arial" panose="020B0604020202020204" pitchFamily="34" charset="0"/>
                <a:cs typeface="Arial" panose="020B0604020202020204" pitchFamily="34" charset="0"/>
                <a:sym typeface="+mn-ea"/>
              </a:rPr>
              <a:t>It helps in predicting outcomes, recognizing patterns, and automating processes.</a:t>
            </a:r>
            <a:endParaRPr lang="en-US" altLang="en-US" dirty="0">
              <a:effectLst/>
              <a:latin typeface="Arial" panose="020B0604020202020204" pitchFamily="34" charset="0"/>
              <a:cs typeface="Arial" panose="020B0604020202020204" pitchFamily="34" charset="0"/>
              <a:sym typeface="+mn-ea"/>
            </a:endParaRPr>
          </a:p>
          <a:p>
            <a:pPr>
              <a:lnSpc>
                <a:spcPct val="130000"/>
              </a:lnSpc>
              <a:buFont typeface="Arial" panose="020B0604020202020204" pitchFamily="34" charset="0"/>
              <a:buChar char="•"/>
            </a:pPr>
            <a:r>
              <a:rPr lang="en-US" dirty="0">
                <a:effectLst/>
                <a:latin typeface="Arial" panose="020B0604020202020204" pitchFamily="34" charset="0"/>
                <a:cs typeface="Arial" panose="020B0604020202020204" pitchFamily="34" charset="0"/>
                <a:sym typeface="+mn-ea"/>
              </a:rPr>
              <a:t>This makes them more similar to humans. </a:t>
            </a:r>
            <a:endParaRPr lang="en-US" dirty="0">
              <a:effectLst/>
              <a:latin typeface="Arial" panose="020B0604020202020204" pitchFamily="34" charset="0"/>
              <a:cs typeface="Arial" panose="020B0604020202020204" pitchFamily="34" charset="0"/>
              <a:sym typeface="+mn-ea"/>
            </a:endParaRPr>
          </a:p>
          <a:p>
            <a:pPr>
              <a:lnSpc>
                <a:spcPct val="130000"/>
              </a:lnSpc>
              <a:buFont typeface="Arial" panose="020B0604020202020204" pitchFamily="34" charset="0"/>
              <a:buChar char="•"/>
            </a:pPr>
            <a:r>
              <a:rPr lang="en-US" dirty="0">
                <a:effectLst/>
                <a:latin typeface="Arial" panose="020B0604020202020204" pitchFamily="34" charset="0"/>
                <a:cs typeface="Arial" panose="020B0604020202020204" pitchFamily="34" charset="0"/>
                <a:sym typeface="+mn-ea"/>
              </a:rPr>
              <a:t>The ML models continuously learns and improves its performance with data.</a:t>
            </a:r>
            <a:endParaRPr lang="en-US" dirty="0">
              <a:sym typeface="+mn-ea"/>
            </a:endParaRPr>
          </a:p>
          <a:p>
            <a:pPr>
              <a:buNone/>
            </a:pPr>
            <a:endParaRPr lang="en-US" b="1" dirty="0">
              <a:sym typeface="+mn-ea"/>
            </a:endParaRPr>
          </a:p>
          <a:p>
            <a:pPr>
              <a:buNone/>
            </a:pPr>
            <a:r>
              <a:rPr lang="en-US" b="1" dirty="0">
                <a:sym typeface="+mn-ea"/>
              </a:rPr>
              <a:t>Key Takeaways:</a:t>
            </a:r>
            <a:endParaRPr lang="en-US" dirty="0"/>
          </a:p>
          <a:p>
            <a:pPr>
              <a:buFont typeface="Arial" panose="020B0604020202020204" pitchFamily="34" charset="0"/>
              <a:buChar char="•"/>
            </a:pPr>
            <a:r>
              <a:rPr lang="en-US" dirty="0">
                <a:sym typeface="+mn-ea"/>
              </a:rPr>
              <a:t>ML is like teaching computers to make decisions based on data.</a:t>
            </a:r>
            <a:endParaRPr lang="en-US" dirty="0"/>
          </a:p>
          <a:p>
            <a:pPr indent="0">
              <a:buFont typeface="Arial" panose="020B0604020202020204" pitchFamily="34" charset="0"/>
              <a:buNone/>
            </a:pPr>
            <a:endParaRPr lang="en-US" dirty="0">
              <a:sym typeface="+mn-ea"/>
            </a:endParaRPr>
          </a:p>
          <a:p>
            <a:pPr>
              <a:buFont typeface="Arial" panose="020B0604020202020204" pitchFamily="34" charset="0"/>
              <a:buChar char="•"/>
            </a:pPr>
            <a:r>
              <a:rPr lang="en-US" altLang="en-US" dirty="0">
                <a:effectLst/>
                <a:latin typeface="Arial" panose="020B0604020202020204" pitchFamily="34" charset="0"/>
                <a:cs typeface="Arial" panose="020B0604020202020204" pitchFamily="34" charset="0"/>
                <a:sym typeface="+mn-ea"/>
              </a:rPr>
              <a:t>Example: A system that predicts weather patterns based on past climate data.</a:t>
            </a:r>
            <a:endParaRPr lang="en-US" dirty="0">
              <a:sym typeface="+mn-ea"/>
            </a:endParaRPr>
          </a:p>
        </p:txBody>
      </p:sp>
      <p:pic>
        <p:nvPicPr>
          <p:cNvPr id="6" name="Picture 5"/>
          <p:cNvPicPr/>
          <p:nvPr/>
        </p:nvPicPr>
        <p:blipFill>
          <a:blip r:embed="rId1"/>
          <a:srcRect t="28367" b="22517"/>
          <a:stretch>
            <a:fillRect/>
          </a:stretch>
        </p:blipFill>
        <p:spPr>
          <a:xfrm>
            <a:off x="1959610" y="4352925"/>
            <a:ext cx="7620000" cy="18402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p:nvPr/>
        </p:nvSpPr>
        <p:spPr>
          <a:xfrm>
            <a:off x="5024120" y="5103495"/>
            <a:ext cx="6514465" cy="645160"/>
          </a:xfrm>
          <a:prstGeom prst="rect">
            <a:avLst/>
          </a:prstGeom>
          <a:noFill/>
        </p:spPr>
        <p:txBody>
          <a:bodyPr wrap="square" rtlCol="0" anchor="t">
            <a:spAutoFit/>
          </a:bodyPr>
          <a:p>
            <a:r>
              <a:rPr lang="en-US" dirty="0">
                <a:effectLst/>
                <a:latin typeface="Comic Sans MS" panose="030F0702030302020204" pitchFamily="66" charset="0"/>
                <a:sym typeface="+mn-ea"/>
              </a:rPr>
              <a:t>A model is the relationship between features and the label.</a:t>
            </a:r>
            <a:endParaRPr lang="en-US" dirty="0">
              <a:effectLst/>
              <a:latin typeface="Comic Sans MS" panose="030F0702030302020204" pitchFamily="66" charset="0"/>
              <a:sym typeface="+mn-ea"/>
            </a:endParaRPr>
          </a:p>
          <a:p>
            <a:endParaRPr lang="en-US" altLang="en-IN" dirty="0">
              <a:effectLst/>
              <a:latin typeface="Comic Sans MS" panose="030F0702030302020204" pitchFamily="66" charset="0"/>
              <a:sym typeface="+mn-ea"/>
            </a:endParaRPr>
          </a:p>
        </p:txBody>
      </p:sp>
      <p:sp>
        <p:nvSpPr>
          <p:cNvPr id="4" name="Text Box 3"/>
          <p:cNvSpPr txBox="1"/>
          <p:nvPr/>
        </p:nvSpPr>
        <p:spPr>
          <a:xfrm>
            <a:off x="5097145" y="4735195"/>
            <a:ext cx="6442075" cy="368300"/>
          </a:xfrm>
          <a:prstGeom prst="rect">
            <a:avLst/>
          </a:prstGeom>
          <a:noFill/>
        </p:spPr>
        <p:txBody>
          <a:bodyPr wrap="square" rtlCol="0">
            <a:spAutoFit/>
          </a:bodyPr>
          <a:p>
            <a:r>
              <a:rPr lang="en-IN" dirty="0">
                <a:latin typeface="Comic Sans MS" panose="030F0702030302020204" pitchFamily="66" charset="0"/>
                <a:sym typeface="+mn-ea"/>
              </a:rPr>
              <a:t>ML Algorithm</a:t>
            </a:r>
            <a:r>
              <a:rPr lang="en-US" altLang="en-IN" dirty="0">
                <a:latin typeface="Comic Sans MS" panose="030F0702030302020204" pitchFamily="66" charset="0"/>
                <a:sym typeface="+mn-ea"/>
              </a:rPr>
              <a:t> are Mathametical equations.(eg:- y=mx+c)</a:t>
            </a:r>
            <a:endParaRPr lang="en-US" altLang="en-IN" dirty="0">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016000" y="191770"/>
            <a:ext cx="8989695" cy="2964815"/>
          </a:xfrm>
          <a:prstGeom prst="rect">
            <a:avLst/>
          </a:prstGeom>
        </p:spPr>
        <p:txBody>
          <a:bodyPr wrap="square">
            <a:spAutoFit/>
          </a:bodyPr>
          <a:p>
            <a:pPr>
              <a:spcAft>
                <a:spcPct val="60000"/>
              </a:spcAft>
            </a:pPr>
            <a:r>
              <a:rPr sz="2800" b="1">
                <a:solidFill>
                  <a:srgbClr val="C00000"/>
                </a:solidFill>
                <a:latin typeface="Arial" panose="020B0604020202020204" pitchFamily="34" charset="0"/>
                <a:cs typeface="Arial" panose="020B0604020202020204" pitchFamily="34" charset="0"/>
              </a:rPr>
              <a:t>Why We Teach Machines to Find Patterns?</a:t>
            </a:r>
            <a:endParaRPr sz="2800" b="1">
              <a:latin typeface="Arial" panose="020B0604020202020204" pitchFamily="34" charset="0"/>
              <a:cs typeface="Arial" panose="020B0604020202020204" pitchFamily="34" charset="0"/>
            </a:endParaRPr>
          </a:p>
          <a:p>
            <a:pPr lvl="1">
              <a:buFont typeface="Arial" panose="020B0604020202020204"/>
              <a:buChar char="•"/>
            </a:pPr>
            <a:r>
              <a:rPr sz="2000">
                <a:latin typeface="Arial" panose="020B0604020202020204" pitchFamily="34" charset="0"/>
                <a:cs typeface="Arial" panose="020B0604020202020204" pitchFamily="34" charset="0"/>
              </a:rPr>
              <a:t>Automates complex decision-making processes.</a:t>
            </a:r>
            <a:endParaRPr sz="2000">
              <a:latin typeface="Arial" panose="020B0604020202020204" pitchFamily="34" charset="0"/>
              <a:cs typeface="Arial" panose="020B0604020202020204" pitchFamily="34" charset="0"/>
            </a:endParaRPr>
          </a:p>
          <a:p>
            <a:pPr lvl="1">
              <a:buFont typeface="Arial" panose="020B0604020202020204"/>
              <a:buChar char="•"/>
            </a:pPr>
            <a:endParaRPr sz="2000">
              <a:latin typeface="Arial" panose="020B0604020202020204" pitchFamily="34" charset="0"/>
              <a:cs typeface="Arial" panose="020B0604020202020204" pitchFamily="34" charset="0"/>
            </a:endParaRPr>
          </a:p>
          <a:p>
            <a:pPr lvl="1">
              <a:buFont typeface="Arial" panose="020B0604020202020204"/>
              <a:buChar char="•"/>
            </a:pPr>
            <a:r>
              <a:rPr sz="2000">
                <a:latin typeface="Arial" panose="020B0604020202020204" pitchFamily="34" charset="0"/>
                <a:cs typeface="Arial" panose="020B0604020202020204" pitchFamily="34" charset="0"/>
              </a:rPr>
              <a:t>Enhances efficiency and accuracy in data-driven policies.</a:t>
            </a:r>
            <a:endParaRPr sz="2000">
              <a:latin typeface="Arial" panose="020B0604020202020204" pitchFamily="34" charset="0"/>
              <a:cs typeface="Arial" panose="020B0604020202020204" pitchFamily="34" charset="0"/>
            </a:endParaRPr>
          </a:p>
          <a:p>
            <a:pPr lvl="1">
              <a:buFont typeface="Arial" panose="020B0604020202020204"/>
              <a:buChar char="•"/>
            </a:pPr>
            <a:endParaRPr sz="2000">
              <a:latin typeface="Arial" panose="020B0604020202020204" pitchFamily="34" charset="0"/>
              <a:cs typeface="Arial" panose="020B0604020202020204" pitchFamily="34" charset="0"/>
            </a:endParaRPr>
          </a:p>
          <a:p>
            <a:pPr lvl="1">
              <a:buFont typeface="Arial" panose="020B0604020202020204"/>
              <a:buChar char="•"/>
            </a:pPr>
            <a:r>
              <a:rPr sz="2000">
                <a:latin typeface="Arial" panose="020B0604020202020204" pitchFamily="34" charset="0"/>
                <a:cs typeface="Arial" panose="020B0604020202020204" pitchFamily="34" charset="0"/>
              </a:rPr>
              <a:t>Reduces human errors and improves predictions.</a:t>
            </a:r>
            <a:endParaRPr sz="2000">
              <a:latin typeface="Arial" panose="020B0604020202020204" pitchFamily="34" charset="0"/>
              <a:cs typeface="Arial" panose="020B0604020202020204" pitchFamily="34" charset="0"/>
            </a:endParaRPr>
          </a:p>
          <a:p>
            <a:pPr lvl="1">
              <a:buFont typeface="Arial" panose="020B0604020202020204"/>
              <a:buChar char="•"/>
            </a:pPr>
            <a:endParaRPr sz="2000">
              <a:latin typeface="Arial" panose="020B0604020202020204" pitchFamily="34" charset="0"/>
              <a:cs typeface="Arial" panose="020B0604020202020204" pitchFamily="34" charset="0"/>
            </a:endParaRPr>
          </a:p>
          <a:p>
            <a:pPr lvl="1">
              <a:buFont typeface="Arial" panose="020B0604020202020204"/>
              <a:buChar char="•"/>
            </a:pPr>
            <a:r>
              <a:rPr sz="2000">
                <a:latin typeface="Arial" panose="020B0604020202020204" pitchFamily="34" charset="0"/>
                <a:cs typeface="Arial" panose="020B0604020202020204" pitchFamily="34" charset="0"/>
              </a:rPr>
              <a:t>Leads to personalized solutions for various sectors.</a:t>
            </a:r>
            <a:endParaRPr sz="2000">
              <a:latin typeface="Arial" panose="020B0604020202020204" pitchFamily="34" charset="0"/>
              <a:cs typeface="Arial" panose="020B0604020202020204" pitchFamily="34" charset="0"/>
            </a:endParaRPr>
          </a:p>
        </p:txBody>
      </p:sp>
      <p:sp>
        <p:nvSpPr>
          <p:cNvPr id="6" name="Text Box 5"/>
          <p:cNvSpPr txBox="1"/>
          <p:nvPr/>
        </p:nvSpPr>
        <p:spPr>
          <a:xfrm>
            <a:off x="1078230" y="3429000"/>
            <a:ext cx="7891780" cy="2964815"/>
          </a:xfrm>
          <a:prstGeom prst="rect">
            <a:avLst/>
          </a:prstGeom>
        </p:spPr>
        <p:txBody>
          <a:bodyPr wrap="square">
            <a:spAutoFit/>
          </a:bodyPr>
          <a:p>
            <a:pPr>
              <a:spcAft>
                <a:spcPct val="60000"/>
              </a:spcAft>
            </a:pPr>
            <a:r>
              <a:rPr sz="2800" b="1">
                <a:solidFill>
                  <a:srgbClr val="C00000"/>
                </a:solidFill>
                <a:latin typeface="Arial" panose="020B0604020202020204" pitchFamily="34" charset="0"/>
                <a:cs typeface="Arial" panose="020B0604020202020204" pitchFamily="34" charset="0"/>
              </a:rPr>
              <a:t>Why Machine Learning is Needed?</a:t>
            </a:r>
            <a:endParaRPr sz="2800" b="1">
              <a:solidFill>
                <a:srgbClr val="C00000"/>
              </a:solidFill>
              <a:latin typeface="Arial" panose="020B0604020202020204" pitchFamily="34" charset="0"/>
              <a:cs typeface="Arial" panose="020B0604020202020204" pitchFamily="34" charset="0"/>
            </a:endParaRPr>
          </a:p>
          <a:p>
            <a:pPr>
              <a:buFont typeface="Arial" panose="020B0604020202020204"/>
              <a:buChar char="•"/>
            </a:pPr>
            <a:r>
              <a:rPr sz="2000">
                <a:latin typeface="Arial" panose="020B0604020202020204" pitchFamily="34" charset="0"/>
                <a:cs typeface="Arial" panose="020B0604020202020204" pitchFamily="34" charset="0"/>
              </a:rPr>
              <a:t>The amount of data generated is too large for manual processing.</a:t>
            </a:r>
            <a:endParaRPr sz="2000">
              <a:latin typeface="Arial" panose="020B0604020202020204" pitchFamily="34" charset="0"/>
              <a:cs typeface="Arial" panose="020B0604020202020204" pitchFamily="34" charset="0"/>
            </a:endParaRPr>
          </a:p>
          <a:p>
            <a:pPr>
              <a:buFont typeface="Arial" panose="020B0604020202020204"/>
              <a:buChar char="•"/>
            </a:pPr>
            <a:endParaRPr sz="2000">
              <a:latin typeface="Arial" panose="020B0604020202020204" pitchFamily="34" charset="0"/>
              <a:cs typeface="Arial" panose="020B0604020202020204" pitchFamily="34" charset="0"/>
            </a:endParaRPr>
          </a:p>
          <a:p>
            <a:pPr>
              <a:buFont typeface="Arial" panose="020B0604020202020204"/>
              <a:buChar char="•"/>
            </a:pPr>
            <a:r>
              <a:rPr sz="2000">
                <a:latin typeface="Arial" panose="020B0604020202020204" pitchFamily="34" charset="0"/>
                <a:cs typeface="Arial" panose="020B0604020202020204" pitchFamily="34" charset="0"/>
              </a:rPr>
              <a:t>ML improves efficiency, accuracy, and automation.</a:t>
            </a:r>
            <a:endParaRPr sz="2000">
              <a:latin typeface="Arial" panose="020B0604020202020204" pitchFamily="34" charset="0"/>
              <a:cs typeface="Arial" panose="020B0604020202020204" pitchFamily="34" charset="0"/>
            </a:endParaRPr>
          </a:p>
          <a:p>
            <a:pPr>
              <a:buFont typeface="Arial" panose="020B0604020202020204"/>
              <a:buChar char="•"/>
            </a:pPr>
            <a:endParaRPr sz="2000">
              <a:latin typeface="Arial" panose="020B0604020202020204" pitchFamily="34" charset="0"/>
              <a:cs typeface="Arial" panose="020B0604020202020204" pitchFamily="34" charset="0"/>
            </a:endParaRPr>
          </a:p>
          <a:p>
            <a:pPr>
              <a:buFont typeface="Arial" panose="020B0604020202020204"/>
              <a:buChar char="•"/>
            </a:pPr>
            <a:r>
              <a:rPr sz="2000">
                <a:latin typeface="Arial" panose="020B0604020202020204" pitchFamily="34" charset="0"/>
                <a:cs typeface="Arial" panose="020B0604020202020204" pitchFamily="34" charset="0"/>
              </a:rPr>
              <a:t>Real-world impact: Agriculture, healthcare, finance, and governance.</a:t>
            </a:r>
            <a:endParaRPr sz="2000">
              <a:latin typeface="Arial" panose="020B0604020202020204" pitchFamily="34" charset="0"/>
              <a:cs typeface="Arial" panose="020B0604020202020204" pitchFamily="34" charset="0"/>
            </a:endParaRPr>
          </a:p>
          <a:p>
            <a:pPr>
              <a:buFont typeface="Arial" panose="020B0604020202020204"/>
              <a:buChar char="•"/>
            </a:pPr>
            <a:endParaRPr sz="2000">
              <a:latin typeface="Arial" panose="020B0604020202020204" pitchFamily="34" charset="0"/>
              <a:cs typeface="Arial" panose="020B0604020202020204" pitchFamily="34" charset="0"/>
            </a:endParaRPr>
          </a:p>
          <a:p>
            <a:pPr>
              <a:buFont typeface="Arial" panose="020B0604020202020204"/>
              <a:buChar char="•"/>
            </a:pPr>
            <a:r>
              <a:rPr sz="2000">
                <a:latin typeface="Arial" panose="020B0604020202020204" pitchFamily="34" charset="0"/>
                <a:cs typeface="Arial" panose="020B0604020202020204" pitchFamily="34" charset="0"/>
              </a:rPr>
              <a:t>Enables data-driven decision-making for better policies.</a:t>
            </a:r>
            <a:endParaRPr sz="200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50925" y="594995"/>
            <a:ext cx="9802495" cy="1383665"/>
          </a:xfrm>
          <a:prstGeom prst="rect">
            <a:avLst/>
          </a:prstGeom>
          <a:noFill/>
        </p:spPr>
        <p:txBody>
          <a:bodyPr wrap="square" rtlCol="0">
            <a:spAutoFit/>
          </a:bodyPr>
          <a:p>
            <a:r>
              <a:rPr lang="en-US" altLang="en-US" sz="2400" b="1">
                <a:solidFill>
                  <a:srgbClr val="C00000"/>
                </a:solidFill>
                <a:effectLst/>
                <a:latin typeface="Arial" panose="020B0604020202020204" pitchFamily="34" charset="0"/>
                <a:cs typeface="Arial" panose="020B0604020202020204" pitchFamily="34" charset="0"/>
              </a:rPr>
              <a:t>Now, you have a clear understanding of these key questions:</a:t>
            </a:r>
            <a:endParaRPr lang="en-US" sz="2400" b="1">
              <a:solidFill>
                <a:srgbClr val="C00000"/>
              </a:solidFill>
              <a:effectLst/>
              <a:latin typeface="Arial" panose="020B0604020202020204" pitchFamily="34" charset="0"/>
              <a:cs typeface="Arial" panose="020B0604020202020204" pitchFamily="34" charset="0"/>
            </a:endParaRPr>
          </a:p>
          <a:p>
            <a:pPr indent="457200"/>
            <a:r>
              <a:rPr lang="en-US" sz="2000" dirty="0">
                <a:effectLst/>
                <a:latin typeface="Arial" panose="020B0604020202020204" pitchFamily="34" charset="0"/>
                <a:cs typeface="Arial" panose="020B0604020202020204" pitchFamily="34" charset="0"/>
                <a:sym typeface="+mn-ea"/>
              </a:rPr>
              <a:t>What is Machine Learning?</a:t>
            </a:r>
            <a:endParaRPr lang="en-US" sz="2000" dirty="0">
              <a:effectLst/>
              <a:latin typeface="Arial" panose="020B0604020202020204" pitchFamily="34" charset="0"/>
              <a:cs typeface="Arial" panose="020B0604020202020204" pitchFamily="34" charset="0"/>
              <a:sym typeface="+mn-ea"/>
            </a:endParaRPr>
          </a:p>
          <a:p>
            <a:pPr indent="457200"/>
            <a:r>
              <a:rPr sz="2000">
                <a:effectLst/>
                <a:latin typeface="Arial" panose="020B0604020202020204" pitchFamily="34" charset="0"/>
                <a:cs typeface="Arial" panose="020B0604020202020204" pitchFamily="34" charset="0"/>
                <a:sym typeface="+mn-ea"/>
              </a:rPr>
              <a:t>Why We Teach Machines to Find Patterns?</a:t>
            </a:r>
            <a:endParaRPr sz="2000">
              <a:effectLst/>
              <a:latin typeface="Arial" panose="020B0604020202020204" pitchFamily="34" charset="0"/>
              <a:cs typeface="Arial" panose="020B0604020202020204" pitchFamily="34" charset="0"/>
              <a:sym typeface="+mn-ea"/>
            </a:endParaRPr>
          </a:p>
          <a:p>
            <a:pPr indent="457200"/>
            <a:r>
              <a:rPr sz="2000">
                <a:effectLst/>
                <a:latin typeface="Arial" panose="020B0604020202020204" pitchFamily="34" charset="0"/>
                <a:cs typeface="Arial" panose="020B0604020202020204" pitchFamily="34" charset="0"/>
                <a:sym typeface="+mn-ea"/>
              </a:rPr>
              <a:t>Why Machine Learning is Needed?</a:t>
            </a:r>
            <a:endParaRPr lang="en-US"/>
          </a:p>
        </p:txBody>
      </p:sp>
      <p:sp>
        <p:nvSpPr>
          <p:cNvPr id="3" name="Text Box 2"/>
          <p:cNvSpPr txBox="1"/>
          <p:nvPr/>
        </p:nvSpPr>
        <p:spPr>
          <a:xfrm>
            <a:off x="1176655" y="3292475"/>
            <a:ext cx="6572250" cy="1660525"/>
          </a:xfrm>
          <a:prstGeom prst="rect">
            <a:avLst/>
          </a:prstGeom>
          <a:noFill/>
        </p:spPr>
        <p:txBody>
          <a:bodyPr wrap="square" rtlCol="0">
            <a:spAutoFit/>
          </a:bodyPr>
          <a:p>
            <a:r>
              <a:rPr lang="en-US" sz="2400" b="1">
                <a:solidFill>
                  <a:srgbClr val="C00000"/>
                </a:solidFill>
                <a:latin typeface="Arial" panose="020B0604020202020204" pitchFamily="34" charset="0"/>
                <a:cs typeface="Arial" panose="020B0604020202020204" pitchFamily="34" charset="0"/>
              </a:rPr>
              <a:t>BUT </a:t>
            </a:r>
            <a:endParaRPr lang="en-US" sz="2400" b="1">
              <a:solidFill>
                <a:srgbClr val="C00000"/>
              </a:solidFill>
              <a:latin typeface="Arial" panose="020B0604020202020204" pitchFamily="34" charset="0"/>
              <a:cs typeface="Arial" panose="020B0604020202020204" pitchFamily="34" charset="0"/>
            </a:endParaRPr>
          </a:p>
          <a:p>
            <a:endParaRPr lang="en-US" sz="2400"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We Now Machine Learning Learns From Data</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then what we do if data are diffrent types! </a:t>
            </a:r>
            <a:endParaRPr lang="en-US">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7267</Words>
  <Application>WPS Presentation</Application>
  <PresentationFormat>Widescreen</PresentationFormat>
  <Paragraphs>254</Paragraphs>
  <Slides>34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Arial Black</vt:lpstr>
      <vt:lpstr>Nunito</vt:lpstr>
      <vt:lpstr>Custom</vt:lpstr>
      <vt:lpstr>Supervised and Unsupervised Learning</vt:lpstr>
      <vt:lpstr>PowerPoint 演示文稿</vt:lpstr>
      <vt:lpstr>PowerPoint 演示文稿</vt:lpstr>
      <vt:lpstr>PowerPoint 演示文稿</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Supervised Learning in Agriculture</vt:lpstr>
      <vt:lpstr>PowerPoint 演示文稿</vt:lpstr>
      <vt:lpstr>PowerPoint 演示文稿</vt:lpstr>
      <vt:lpstr>PowerPoint 演示文稿</vt:lpstr>
      <vt:lpstr>Unsupervised Learning in Agriculture</vt:lpstr>
      <vt:lpstr>PowerPoint 演示文稿</vt:lpstr>
      <vt:lpstr>Examples use case </vt:lpstr>
      <vt:lpstr>PowerPoint 演示文稿</vt:lpstr>
      <vt:lpstr>PowerPoint 演示文稿</vt:lpstr>
      <vt:lpstr>PowerPoint 演示文稿</vt:lpstr>
      <vt:lpstr>Conclusion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142</cp:revision>
  <dcterms:created xsi:type="dcterms:W3CDTF">2024-09-27T03:26:00Z</dcterms:created>
  <dcterms:modified xsi:type="dcterms:W3CDTF">2025-03-19T04:25:26Z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1033-12.2.0.20326</vt:lpwstr>
  </property>
</Properties>
</file>